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3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543A6FF-BA56-4EBE-B1C4-93988A12CD3C}" type="datetimeFigureOut">
              <a:rPr lang="fa-IR" smtClean="0"/>
              <a:t>02/19/1444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5F9D109-F8E8-4DD0-A952-E0A52F3BCF2F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FF05B9A-9863-4E65-BA06-7923DA9E37C0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33AFDF2-C12B-46D8-9CA5-7CC291690B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5B9A-9863-4E65-BA06-7923DA9E37C0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FDF2-C12B-46D8-9CA5-7CC291690B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5B9A-9863-4E65-BA06-7923DA9E37C0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FDF2-C12B-46D8-9CA5-7CC291690B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FF05B9A-9863-4E65-BA06-7923DA9E37C0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3AFDF2-C12B-46D8-9CA5-7CC291690B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FF05B9A-9863-4E65-BA06-7923DA9E37C0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33AFDF2-C12B-46D8-9CA5-7CC291690B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5B9A-9863-4E65-BA06-7923DA9E37C0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FDF2-C12B-46D8-9CA5-7CC291690B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5B9A-9863-4E65-BA06-7923DA9E37C0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FDF2-C12B-46D8-9CA5-7CC291690B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F05B9A-9863-4E65-BA06-7923DA9E37C0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3AFDF2-C12B-46D8-9CA5-7CC291690B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5B9A-9863-4E65-BA06-7923DA9E37C0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FDF2-C12B-46D8-9CA5-7CC291690B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FF05B9A-9863-4E65-BA06-7923DA9E37C0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3AFDF2-C12B-46D8-9CA5-7CC291690B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F05B9A-9863-4E65-BA06-7923DA9E37C0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3AFDF2-C12B-46D8-9CA5-7CC291690B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FF05B9A-9863-4E65-BA06-7923DA9E37C0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3AFDF2-C12B-46D8-9CA5-7CC291690B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838200"/>
            <a:ext cx="6172200" cy="1894362"/>
          </a:xfrm>
        </p:spPr>
        <p:txBody>
          <a:bodyPr/>
          <a:lstStyle/>
          <a:p>
            <a:pPr algn="ctr"/>
            <a:r>
              <a:rPr lang="en-US" dirty="0" smtClean="0"/>
              <a:t>EPIQ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352800"/>
            <a:ext cx="6172200" cy="1040922"/>
          </a:xfrm>
        </p:spPr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گام های ده گانه مبتنی بر شواهد برای بهبود مراقبت ها و پیامدها </a:t>
            </a:r>
            <a:endParaRPr lang="en-US" dirty="0">
              <a:cs typeface="B Titr" pitchFamily="2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>
                <a:solidFill>
                  <a:srgbClr val="FF0000"/>
                </a:solidFill>
                <a:cs typeface="B Nazanin" pitchFamily="2" charset="-78"/>
              </a:rPr>
              <a:t>یک شاخص فرایند </a:t>
            </a:r>
            <a:r>
              <a:rPr lang="fa-IR" dirty="0" smtClean="0"/>
              <a:t>:</a:t>
            </a:r>
            <a:r>
              <a:rPr lang="fa-IR" dirty="0" smtClean="0">
                <a:cs typeface="B Nazanin" pitchFamily="2" charset="-78"/>
              </a:rPr>
              <a:t>تعداد پرسنل آموزش دیده</a:t>
            </a:r>
          </a:p>
          <a:p>
            <a:pPr algn="r">
              <a:buNone/>
            </a:pPr>
            <a:r>
              <a:rPr lang="fa-IR" dirty="0" smtClean="0">
                <a:solidFill>
                  <a:srgbClr val="FF0000"/>
                </a:solidFill>
                <a:cs typeface="B Nazanin" pitchFamily="2" charset="-78"/>
              </a:rPr>
              <a:t>یک شاخص پیامد: </a:t>
            </a:r>
            <a:r>
              <a:rPr lang="fa-IR" dirty="0" smtClean="0">
                <a:cs typeface="B Nazanin" pitchFamily="2" charset="-78"/>
              </a:rPr>
              <a:t>افزایش آگاهی پرسنل</a:t>
            </a:r>
          </a:p>
          <a:p>
            <a:pPr algn="r">
              <a:buNone/>
            </a:pPr>
            <a:r>
              <a:rPr lang="fa-IR" dirty="0" smtClean="0">
                <a:solidFill>
                  <a:srgbClr val="FF0000"/>
                </a:solidFill>
                <a:cs typeface="B Nazanin" pitchFamily="2" charset="-78"/>
              </a:rPr>
              <a:t>شاخص های تعدیل </a:t>
            </a:r>
            <a:r>
              <a:rPr lang="fa-IR" dirty="0" smtClean="0">
                <a:cs typeface="B Nazanin" pitchFamily="2" charset="-78"/>
              </a:rPr>
              <a:t>:افزایش شاخص مراقبت نوزادی و کودکان در مراکز</a:t>
            </a:r>
          </a:p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افزایش شاخص رضایتمندی مادران</a:t>
            </a:r>
          </a:p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افزایش شاخص اگاهی مادران</a:t>
            </a:r>
          </a:p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کاهش میزان مرگ و میر کودکان و نوزادان</a:t>
            </a:r>
            <a:r>
              <a:rPr lang="fa-IR" dirty="0" smtClean="0"/>
              <a:t>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گام 6:(شاخص ها را تعیین کنید)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1600200"/>
            <a:ext cx="80772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گام 7 :هدف خود را توضیح دهید: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عنوان پروژه: افزایش اگاهی پرسنل از دستورالعمل های برنامه سلامت کودکان و نوزادان</a:t>
            </a:r>
          </a:p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نام گروه:شبکه بهداشت و درمان شهرستان ملارد</a:t>
            </a:r>
          </a:p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رابط گروه:کاوند</a:t>
            </a:r>
          </a:p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تاریخ پیشنهاد:99/08/08   تاریخ شروع برنامه ریزی شده :99/09/01 </a:t>
            </a:r>
          </a:p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تاریخ اتمام برنامه ریزی شده :1400/01/01</a:t>
            </a:r>
          </a:p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شماره تلفن:09379628728</a:t>
            </a: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گام 7 :هدف خود را توضیح دهید: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>
                <a:solidFill>
                  <a:srgbClr val="FF0000"/>
                </a:solidFill>
                <a:cs typeface="B Nazanin" pitchFamily="2" charset="-78"/>
              </a:rPr>
              <a:t>یک شاخص فرایند </a:t>
            </a:r>
            <a:r>
              <a:rPr lang="fa-IR" dirty="0" smtClean="0"/>
              <a:t>:</a:t>
            </a:r>
            <a:r>
              <a:rPr lang="fa-IR" dirty="0" smtClean="0">
                <a:cs typeface="B Nazanin" pitchFamily="2" charset="-78"/>
              </a:rPr>
              <a:t>تعداد پرسنل آموزش دیده</a:t>
            </a:r>
          </a:p>
          <a:p>
            <a:pPr algn="r">
              <a:buNone/>
            </a:pPr>
            <a:r>
              <a:rPr lang="fa-IR" dirty="0" smtClean="0">
                <a:solidFill>
                  <a:srgbClr val="FF0000"/>
                </a:solidFill>
                <a:cs typeface="B Nazanin" pitchFamily="2" charset="-78"/>
              </a:rPr>
              <a:t>یک شاخص پیامد: </a:t>
            </a:r>
            <a:r>
              <a:rPr lang="fa-IR" dirty="0" smtClean="0">
                <a:cs typeface="B Nazanin" pitchFamily="2" charset="-78"/>
              </a:rPr>
              <a:t>افزایش آگاهی پرسنل</a:t>
            </a:r>
          </a:p>
          <a:p>
            <a:pPr algn="r">
              <a:buNone/>
            </a:pPr>
            <a:r>
              <a:rPr lang="fa-IR" dirty="0" smtClean="0">
                <a:solidFill>
                  <a:srgbClr val="FF0000"/>
                </a:solidFill>
                <a:cs typeface="B Nazanin" pitchFamily="2" charset="-78"/>
              </a:rPr>
              <a:t>شاخص های تعدیل </a:t>
            </a:r>
            <a:r>
              <a:rPr lang="fa-IR" dirty="0" smtClean="0">
                <a:cs typeface="B Nazanin" pitchFamily="2" charset="-78"/>
              </a:rPr>
              <a:t>:افزایش شاخص مراقبت نوزادی و کودکان در مراکز</a:t>
            </a:r>
          </a:p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افزایش شاخص رضایتمندی مادران</a:t>
            </a:r>
          </a:p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افزایش شاخص اگاهی مادران</a:t>
            </a:r>
          </a:p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کاهش میزان مرگ و میر کودکان و نوزادان</a:t>
            </a:r>
            <a:r>
              <a:rPr lang="fa-IR" dirty="0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گام 7 :هدف خود را توضیح دهید: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itchFamily="2" charset="-78"/>
              </a:rPr>
              <a:t>چرا گروه شما این موضوع را انتخاب کرده است و چه اطلاعات زمینه   ای دارد؟با توجه به وقوع چندین مورد مرگ کودک  و عدم اگاهی پرسنل از علائم خطر در نوزادان و کودکان و به تبعا آن آموزش و حساس سازی به والدین  صورت نگرفته است.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چه کسی سود می برد؟نوزادان و کودکان و والدین –کادر بهداشت و درمان و درنهایت جامعه و دولت 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چرا این مسئله مهم است ؟این مسئله ارتباط مستقیم  با کاهش مرگ و میر کودکان و نوزادان  دارد.</a:t>
            </a: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pPr algn="ctr"/>
            <a:r>
              <a:rPr lang="fa-IR" dirty="0" smtClean="0">
                <a:cs typeface="2  Titr" pitchFamily="2" charset="-78"/>
              </a:rPr>
              <a:t>گام 8</a:t>
            </a:r>
            <a:endParaRPr lang="fa-IR" dirty="0">
              <a:cs typeface="2 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>
              <a:buNone/>
            </a:pPr>
            <a:r>
              <a:rPr lang="en-US" dirty="0" smtClean="0">
                <a:cs typeface="2  Titr" pitchFamily="2" charset="-78"/>
              </a:rPr>
              <a:t>.</a:t>
            </a:r>
            <a:r>
              <a:rPr lang="fa-IR" dirty="0" smtClean="0">
                <a:cs typeface="2  Titr" pitchFamily="2" charset="-78"/>
              </a:rPr>
              <a:t>مشارکت همکاران را جلب کنید</a:t>
            </a:r>
          </a:p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سر (دانش ): مدیریت</a:t>
            </a:r>
          </a:p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دست ها (مهارت ها): واحد بهداشت خانواده و واحد آموزش بهداشت </a:t>
            </a:r>
          </a:p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قلب (نگرش  و رفتارها ): پزشکان و مراقبین سلامت و بهورزان </a:t>
            </a:r>
            <a:endParaRPr lang="fa-IR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2562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 smtClean="0">
                <a:cs typeface="2  Titr" pitchFamily="2" charset="-78"/>
              </a:rPr>
              <a:t>گام 9</a:t>
            </a:r>
            <a:endParaRPr lang="fa-IR" dirty="0">
              <a:cs typeface="2 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7162800" cy="609600"/>
          </a:xfrm>
        </p:spPr>
        <p:txBody>
          <a:bodyPr/>
          <a:lstStyle/>
          <a:p>
            <a:pPr algn="ctr">
              <a:buNone/>
            </a:pPr>
            <a:r>
              <a:rPr lang="fa-IR" dirty="0" smtClean="0">
                <a:cs typeface="2  Titr" pitchFamily="2" charset="-78"/>
              </a:rPr>
              <a:t>تغییر  را اجرا کنید :</a:t>
            </a:r>
            <a:endParaRPr lang="fa-IR" dirty="0">
              <a:cs typeface="2  Titr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1" y="1143000"/>
          <a:ext cx="8610599" cy="542714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94658"/>
                <a:gridCol w="2470523"/>
                <a:gridCol w="3792391"/>
                <a:gridCol w="1553027"/>
              </a:tblGrid>
              <a:tr h="686858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Nazanin" pitchFamily="2" charset="-78"/>
                        </a:rPr>
                        <a:t>چه چیزی ؟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>
                          <a:cs typeface="B Nazanin" pitchFamily="2" charset="-78"/>
                        </a:rPr>
                        <a:t>چه کسی؟</a:t>
                      </a:r>
                    </a:p>
                    <a:p>
                      <a:pPr algn="r" rtl="1"/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>
                          <a:cs typeface="B Nazanin" pitchFamily="2" charset="-78"/>
                        </a:rPr>
                        <a:t>چه وقت </a:t>
                      </a:r>
                    </a:p>
                    <a:p>
                      <a:pPr algn="r" rtl="1"/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1569961">
                <a:tc>
                  <a:txBody>
                    <a:bodyPr/>
                    <a:lstStyle/>
                    <a:p>
                      <a:pPr rtl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برنامه  ریزی کنید؟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Nazanin" pitchFamily="2" charset="-78"/>
                        </a:rPr>
                        <a:t>برگزاری کلاس های آموزشی </a:t>
                      </a:r>
                    </a:p>
                    <a:p>
                      <a:pPr algn="r" rtl="1"/>
                      <a:r>
                        <a:rPr lang="fa-IR" dirty="0" smtClean="0">
                          <a:cs typeface="B Nazanin" pitchFamily="2" charset="-78"/>
                        </a:rPr>
                        <a:t>توزیع کتاب و تراکت های آموزشی</a:t>
                      </a:r>
                    </a:p>
                    <a:p>
                      <a:pPr algn="r" rtl="1"/>
                      <a:r>
                        <a:rPr lang="fa-IR" dirty="0" smtClean="0">
                          <a:cs typeface="B Nazanin" pitchFamily="2" charset="-78"/>
                        </a:rPr>
                        <a:t>به اشتراک گذاری مطالب در گروه های مجازی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Nazanin" pitchFamily="2" charset="-78"/>
                        </a:rPr>
                        <a:t>(چه کسی لازم است درگیر</a:t>
                      </a:r>
                      <a:r>
                        <a:rPr lang="fa-IR" baseline="0" dirty="0" smtClean="0">
                          <a:cs typeface="B Nazanin" pitchFamily="2" charset="-78"/>
                        </a:rPr>
                        <a:t> شود؟)</a:t>
                      </a:r>
                      <a:r>
                        <a:rPr lang="fa-IR" dirty="0" smtClean="0">
                          <a:cs typeface="B Nazanin" pitchFamily="2" charset="-78"/>
                        </a:rPr>
                        <a:t>مسئول</a:t>
                      </a:r>
                      <a:r>
                        <a:rPr lang="fa-IR" baseline="0" dirty="0" smtClean="0">
                          <a:cs typeface="B Nazanin" pitchFamily="2" charset="-78"/>
                        </a:rPr>
                        <a:t> واحد بهداشت خانواده </a:t>
                      </a:r>
                    </a:p>
                    <a:p>
                      <a:pPr algn="r" rtl="1"/>
                      <a:r>
                        <a:rPr lang="fa-IR" baseline="0" dirty="0" smtClean="0">
                          <a:cs typeface="B Nazanin" pitchFamily="2" charset="-78"/>
                        </a:rPr>
                        <a:t>کارشناس برنامه سلامت نوزادان</a:t>
                      </a:r>
                    </a:p>
                    <a:p>
                      <a:pPr algn="r" rtl="1"/>
                      <a:r>
                        <a:rPr lang="fa-IR" baseline="0" dirty="0" smtClean="0">
                          <a:cs typeface="B Nazanin" pitchFamily="2" charset="-78"/>
                        </a:rPr>
                        <a:t>پزشکان و مراقبین سلامت و بهورزان  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Nazanin" pitchFamily="2" charset="-78"/>
                        </a:rPr>
                        <a:t>چه زمانی شروع خواهید کرد ؟99/09/1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943581">
                <a:tc>
                  <a:txBody>
                    <a:bodyPr/>
                    <a:lstStyle/>
                    <a:p>
                      <a:pPr rtl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انجام دهید؟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Nazanin" pitchFamily="2" charset="-78"/>
                        </a:rPr>
                        <a:t>استفاده از مراقبین سلامت و بهورزان و پزشکان در تدریس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Nazanin" pitchFamily="2" charset="-78"/>
                        </a:rPr>
                        <a:t>چه کسی این کار را انجام خواهد داد؟(مسئول</a:t>
                      </a:r>
                      <a:r>
                        <a:rPr lang="fa-IR" baseline="0" dirty="0" smtClean="0">
                          <a:cs typeface="B Nazanin" pitchFamily="2" charset="-78"/>
                        </a:rPr>
                        <a:t> واحد بهداشت خانواده </a:t>
                      </a:r>
                    </a:p>
                    <a:p>
                      <a:pPr algn="r" rtl="1"/>
                      <a:r>
                        <a:rPr lang="fa-IR" baseline="0" dirty="0" smtClean="0">
                          <a:cs typeface="B Nazanin" pitchFamily="2" charset="-78"/>
                        </a:rPr>
                        <a:t>کارشناس برنامه سلامت نوزادان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>
                          <a:cs typeface="B Nazanin" pitchFamily="2" charset="-78"/>
                        </a:rPr>
                        <a:t>چه زمانی شروع خواهید کرد ؟99/09/1</a:t>
                      </a:r>
                    </a:p>
                  </a:txBody>
                  <a:tcPr/>
                </a:tc>
              </a:tr>
              <a:tr h="441552">
                <a:tc>
                  <a:txBody>
                    <a:bodyPr/>
                    <a:lstStyle/>
                    <a:p>
                      <a:pPr rtl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مطالعه  کنید؟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Nazanin" pitchFamily="2" charset="-78"/>
                        </a:rPr>
                        <a:t>میزان</a:t>
                      </a:r>
                      <a:r>
                        <a:rPr lang="fa-IR" baseline="0" dirty="0" smtClean="0">
                          <a:cs typeface="B Nazanin" pitchFamily="2" charset="-78"/>
                        </a:rPr>
                        <a:t> تغییر آگاهی پرسنل 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Nazanin" pitchFamily="2" charset="-78"/>
                        </a:rPr>
                        <a:t>چه کسی شاخص را ارزیابی خواهد کرد ؟ مسئول</a:t>
                      </a:r>
                      <a:r>
                        <a:rPr lang="fa-IR" baseline="0" dirty="0" smtClean="0">
                          <a:cs typeface="B Nazanin" pitchFamily="2" charset="-78"/>
                        </a:rPr>
                        <a:t> واحد بهداشت خانواده </a:t>
                      </a:r>
                    </a:p>
                    <a:p>
                      <a:pPr algn="r" rtl="1"/>
                      <a:r>
                        <a:rPr lang="fa-IR" baseline="0" dirty="0" smtClean="0">
                          <a:cs typeface="B Nazanin" pitchFamily="2" charset="-78"/>
                        </a:rPr>
                        <a:t>کارشناس برنامه سلامت نوزادان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Nazanin" pitchFamily="2" charset="-78"/>
                        </a:rPr>
                        <a:t>چه زمانی ارزیابی به پایان می رسد؟1400/03/01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397942">
                <a:tc>
                  <a:txBody>
                    <a:bodyPr/>
                    <a:lstStyle/>
                    <a:p>
                      <a:pPr rtl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اقدام کنید 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Nazanin" pitchFamily="2" charset="-78"/>
                        </a:rPr>
                        <a:t>برگزاری آزمون 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Nazanin" pitchFamily="2" charset="-78"/>
                        </a:rPr>
                        <a:t>چه کسی لازم است که از برنامه شما مطلع شود؟مدیر شبکه و معاونت بهداشتی 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dirty="0" smtClean="0">
                          <a:cs typeface="B Nazanin" pitchFamily="2" charset="-78"/>
                        </a:rPr>
                        <a:t>PDSA</a:t>
                      </a:r>
                      <a:r>
                        <a:rPr lang="fa-IR" baseline="0" dirty="0" smtClean="0">
                          <a:cs typeface="B Nazanin" pitchFamily="2" charset="-78"/>
                        </a:rPr>
                        <a:t> بعدی را چه زمانی انجام خواهید داد؟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397942">
                <a:tc gridSpan="4">
                  <a:txBody>
                    <a:bodyPr/>
                    <a:lstStyle/>
                    <a:p>
                      <a:pPr algn="r" rtl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روش به اشتراک گذاشتن نتایج : به صورت کتبی و مکاتبه      تاریخ پیش بینی شده :  1400/03/01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2  Titr" pitchFamily="2" charset="-78"/>
              </a:rPr>
              <a:t>گام 10</a:t>
            </a:r>
            <a:endParaRPr lang="fa-IR" dirty="0">
              <a:cs typeface="2 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cs typeface="B Nazanin" pitchFamily="2" charset="-78"/>
              </a:rPr>
              <a:t>.</a:t>
            </a:r>
            <a:r>
              <a:rPr lang="fa-IR" dirty="0" smtClean="0">
                <a:cs typeface="B Nazanin" pitchFamily="2" charset="-78"/>
              </a:rPr>
              <a:t>دانش را به اشتراک بگذارید </a:t>
            </a:r>
            <a:endParaRPr lang="fa-IR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گام اول (مشکل را تشخیص دهید.): 3 تا 5 مشکل را که مایلید در محل خدمت خود یا جامعه روی آن کار کنید،تهیه کنید.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1- آگاهی پایی پرسنل از دستورالعمل ها ارسالی (برنامه سلامت کودکان و نوزادان )</a:t>
            </a:r>
          </a:p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2- آگاهی پایین مراجعه کنندگان از نحوه ی صحیح مراقبت از نوزادان و کودکان</a:t>
            </a:r>
          </a:p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3- کاهش شاخص مراقبت نوزادان (پزشک و غیر پزشک) در مراکز تحت پوشش</a:t>
            </a: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گام اول : با استفاده از 5 چرا محدوده مشکل را کوچک کنید تا قابل مدیریت باشد.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924800" cy="5102352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1-چرا آگاهی پرسنل از دستورالعمل ها سلامت کودکان و نوزادان پایین می باشد؟چون مطالعه و تکرار وجود ندارد.</a:t>
            </a: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2-چرا مطالعه و تکرار مطالعه دستورالعمل ها وجود ندارد؟چون ازاهمیت دستورالعمل ها مطلع نیستند.</a:t>
            </a: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3-چرا پرسنل از اهمیت دستورالعمل ها مطلع نیستند؟چون آموزش های لازم را ندیده اند</a:t>
            </a: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4-چرا آموزش های لازم را ندیده اند ؟چون امکان آموزش های حضوری وجود ندارد و زیر سازهای </a:t>
            </a:r>
            <a:r>
              <a:rPr lang="en-US" dirty="0" smtClean="0">
                <a:cs typeface="B Nazanin" pitchFamily="2" charset="-78"/>
              </a:rPr>
              <a:t>LMS</a:t>
            </a:r>
            <a:r>
              <a:rPr lang="fa-IR" dirty="0" smtClean="0">
                <a:cs typeface="B Nazanin" pitchFamily="2" charset="-78"/>
              </a:rPr>
              <a:t> به صورت کامل تامین نشده است.</a:t>
            </a: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5- چرا امکان آموزش های حضوری وجود ندارد و زیر سازهای </a:t>
            </a:r>
            <a:r>
              <a:rPr lang="en-US" dirty="0" smtClean="0">
                <a:cs typeface="B Nazanin" pitchFamily="2" charset="-78"/>
              </a:rPr>
              <a:t>LMS</a:t>
            </a:r>
            <a:r>
              <a:rPr lang="fa-IR" dirty="0" smtClean="0">
                <a:cs typeface="B Nazanin" pitchFamily="2" charset="-78"/>
              </a:rPr>
              <a:t> به صورت کامل تامین نشده است؟به دلیل شیوع بیماری کرونا در یک سال اخیر و عدم آگاهی کامل پرسنل از نحوه ی استفاده از کلاس های </a:t>
            </a:r>
            <a:r>
              <a:rPr lang="en-US" dirty="0" smtClean="0">
                <a:cs typeface="B Nazanin" pitchFamily="2" charset="-78"/>
              </a:rPr>
              <a:t>LMS</a:t>
            </a: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گام دوم :گروه خود را انتخاب کنید.</a:t>
            </a:r>
            <a:endParaRPr lang="en-US" dirty="0"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600200" y="2057400"/>
          <a:ext cx="6477000" cy="3465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0"/>
                <a:gridCol w="3238500"/>
              </a:tblGrid>
              <a:tr h="459794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Nazanin" pitchFamily="2" charset="-78"/>
                        </a:rPr>
                        <a:t>نیروهای</a:t>
                      </a:r>
                      <a:r>
                        <a:rPr lang="fa-IR" baseline="0" dirty="0" smtClean="0">
                          <a:cs typeface="B Nazanin" pitchFamily="2" charset="-78"/>
                        </a:rPr>
                        <a:t> بازدارنده</a:t>
                      </a:r>
                      <a:endParaRPr lang="en-US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Nazanin" pitchFamily="2" charset="-78"/>
                        </a:rPr>
                        <a:t>نیروهای</a:t>
                      </a:r>
                      <a:r>
                        <a:rPr lang="fa-IR" baseline="0" dirty="0" smtClean="0">
                          <a:cs typeface="B Nazanin" pitchFamily="2" charset="-78"/>
                        </a:rPr>
                        <a:t> پیش برنده</a:t>
                      </a:r>
                      <a:endParaRPr lang="en-US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459794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Nazanin" pitchFamily="2" charset="-78"/>
                        </a:rPr>
                        <a:t>واحد گسترش </a:t>
                      </a:r>
                      <a:endParaRPr lang="en-US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Nazanin" pitchFamily="2" charset="-78"/>
                        </a:rPr>
                        <a:t>واحد آموزش</a:t>
                      </a:r>
                      <a:endParaRPr lang="en-US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459794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Nazanin" pitchFamily="2" charset="-78"/>
                        </a:rPr>
                        <a:t>مراجعین مراکز </a:t>
                      </a:r>
                      <a:endParaRPr lang="en-US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Nazanin" pitchFamily="2" charset="-78"/>
                        </a:rPr>
                        <a:t>واحد آموزش معاونت</a:t>
                      </a:r>
                      <a:endParaRPr lang="en-US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373218"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>
                          <a:cs typeface="B Nazanin" pitchFamily="2" charset="-78"/>
                        </a:rPr>
                        <a:t>واحد انفورماتیک </a:t>
                      </a:r>
                      <a:endParaRPr lang="en-US" dirty="0" smtClean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459794"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Nazanin" pitchFamily="2" charset="-78"/>
                        </a:rPr>
                        <a:t>مسئولین فنی و پزشکان  مراکز</a:t>
                      </a:r>
                      <a:endParaRPr lang="en-US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459794"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Nazanin" pitchFamily="2" charset="-78"/>
                        </a:rPr>
                        <a:t>مراقبین سلامت </a:t>
                      </a:r>
                      <a:endParaRPr lang="en-US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793616"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>
                          <a:cs typeface="B Nazanin" pitchFamily="2" charset="-78"/>
                        </a:rPr>
                        <a:t>مدیریت </a:t>
                      </a:r>
                      <a:endParaRPr lang="en-US" dirty="0" smtClean="0">
                        <a:cs typeface="B Nazanin" pitchFamily="2" charset="-78"/>
                      </a:endParaRPr>
                    </a:p>
                    <a:p>
                      <a:pPr algn="ctr"/>
                      <a:endParaRPr lang="en-US" dirty="0">
                        <a:cs typeface="B Nazanin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گام 3 : بحث و گفتگو کنید (بارش افکار)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5" name="Flowchart: Delay 4"/>
          <p:cNvSpPr/>
          <p:nvPr/>
        </p:nvSpPr>
        <p:spPr>
          <a:xfrm>
            <a:off x="7391400" y="3352800"/>
            <a:ext cx="1524000" cy="19050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itchFamily="2" charset="-78"/>
              </a:rPr>
              <a:t>مشکل :عدم آگاهی مطلوب پرسنل از دستورالمل نوزاان و کودکان</a:t>
            </a:r>
            <a:endParaRPr lang="en-US" dirty="0">
              <a:cs typeface="B Nazanin" pitchFamily="2" charset="-78"/>
            </a:endParaRPr>
          </a:p>
        </p:txBody>
      </p:sp>
      <p:cxnSp>
        <p:nvCxnSpPr>
          <p:cNvPr id="9" name="Straight Connector 8"/>
          <p:cNvCxnSpPr>
            <a:stCxn id="5" idx="1"/>
          </p:cNvCxnSpPr>
          <p:nvPr/>
        </p:nvCxnSpPr>
        <p:spPr>
          <a:xfrm rot="10800000">
            <a:off x="457200" y="4267200"/>
            <a:ext cx="69342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676400" y="42672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V="1">
            <a:off x="1714500" y="3162300"/>
            <a:ext cx="15240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343400" y="4343400"/>
            <a:ext cx="144780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4419600" y="2819400"/>
            <a:ext cx="152400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486400" y="1828800"/>
            <a:ext cx="14478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itchFamily="2" charset="-78"/>
              </a:rPr>
              <a:t>انسانی:</a:t>
            </a:r>
          </a:p>
          <a:p>
            <a:pPr algn="ctr"/>
            <a:r>
              <a:rPr lang="fa-IR" dirty="0" smtClean="0">
                <a:cs typeface="B Nazanin" pitchFamily="2" charset="-78"/>
              </a:rPr>
              <a:t>1-چند پیشگی نیروهها</a:t>
            </a:r>
          </a:p>
          <a:p>
            <a:pPr algn="ctr"/>
            <a:r>
              <a:rPr lang="fa-IR" dirty="0" smtClean="0">
                <a:cs typeface="B Nazanin" pitchFamily="2" charset="-78"/>
              </a:rPr>
              <a:t>2-تغییرنیروها</a:t>
            </a:r>
          </a:p>
          <a:p>
            <a:pPr algn="ctr"/>
            <a:r>
              <a:rPr lang="fa-IR" dirty="0" smtClean="0">
                <a:cs typeface="B Nazanin" pitchFamily="2" charset="-78"/>
              </a:rPr>
              <a:t>3-کمبود نیروها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04800" y="1752600"/>
            <a:ext cx="16764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itchFamily="2" charset="-78"/>
              </a:rPr>
              <a:t>مکان ها :</a:t>
            </a:r>
          </a:p>
          <a:p>
            <a:pPr algn="ctr"/>
            <a:r>
              <a:rPr lang="fa-IR" dirty="0" smtClean="0">
                <a:cs typeface="B Nazanin" pitchFamily="2" charset="-78"/>
              </a:rPr>
              <a:t>1-عدم مناسب  بودن  اتاق مراقبین سلامت (پارتیشن بندی و ...)</a:t>
            </a:r>
          </a:p>
          <a:p>
            <a:pPr algn="ctr"/>
            <a:r>
              <a:rPr lang="fa-IR" dirty="0" smtClean="0">
                <a:cs typeface="B Nazanin" pitchFamily="2" charset="-78"/>
              </a:rPr>
              <a:t>2-وجود چندین مراقب سلامت دریک اتاق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38200" y="4572000"/>
            <a:ext cx="23622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itchFamily="2" charset="-78"/>
              </a:rPr>
              <a:t>روشها :</a:t>
            </a:r>
          </a:p>
          <a:p>
            <a:pPr algn="ctr"/>
            <a:r>
              <a:rPr lang="fa-IR" dirty="0" smtClean="0">
                <a:cs typeface="B Nazanin" pitchFamily="2" charset="-78"/>
              </a:rPr>
              <a:t>1-عدم وجود زیر ساخت ها ی مناسب جهت برگزاری آموزش های از راه دور 2-عدم استفاده از تنوع در امر آموزش3-عدم آموزش ها به شکل شفاف و قابل فهم  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638800" y="4572000"/>
            <a:ext cx="16002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itchFamily="2" charset="-78"/>
              </a:rPr>
              <a:t>سیاست ها :</a:t>
            </a:r>
          </a:p>
          <a:p>
            <a:pPr algn="ctr"/>
            <a:r>
              <a:rPr lang="fa-IR" dirty="0" smtClean="0">
                <a:cs typeface="B Nazanin" pitchFamily="2" charset="-78"/>
              </a:rPr>
              <a:t>1-عدم وجود سیستم تشوق و تنبیه مناسب </a:t>
            </a:r>
          </a:p>
          <a:p>
            <a:pPr algn="ctr"/>
            <a:r>
              <a:rPr lang="fa-IR" dirty="0" smtClean="0">
                <a:cs typeface="B Nazanin" pitchFamily="2" charset="-78"/>
              </a:rPr>
              <a:t>2-عدم ارزیابی صحیح بعد از آموزش </a:t>
            </a: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گام 4:یک اولویت را انتخاب کنید.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a-IR" dirty="0" smtClean="0">
              <a:cs typeface="B Nazanin" pitchFamily="2" charset="-78"/>
            </a:endParaRPr>
          </a:p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مداخله 1:افزایش کلاس های آموزشی</a:t>
            </a:r>
          </a:p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مداخله 2:استفاده از پمفلت ها وکتابچه های آموزشی و فضای مجازی</a:t>
            </a:r>
          </a:p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مداخله3:استفاده از سیستم تشویق و تنبیه مناسب </a:t>
            </a:r>
          </a:p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مداخله4:همکاری پرسنل در امر آموزش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گام 4:یک اولویت را انتخاب کنید.</a:t>
            </a:r>
            <a:endParaRPr lang="en-US" dirty="0"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4800" y="914400"/>
          <a:ext cx="8382000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246414"/>
                <a:gridCol w="1571625"/>
                <a:gridCol w="1144361"/>
                <a:gridCol w="2971800"/>
              </a:tblGrid>
              <a:tr h="370840">
                <a:tc>
                  <a:txBody>
                    <a:bodyPr/>
                    <a:lstStyle/>
                    <a:p>
                      <a:r>
                        <a:rPr lang="fa-IR" dirty="0" smtClean="0"/>
                        <a:t>مداخله4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مداخله3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مداخله2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مداخله1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مداخلات پیشنهاد</a:t>
                      </a:r>
                      <a:r>
                        <a:rPr lang="fa-IR" baseline="0" dirty="0" smtClean="0"/>
                        <a:t> شده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2</a:t>
                      </a:r>
                      <a:endParaRPr kumimoji="0" lang="en-US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1</a:t>
                      </a:r>
                      <a:endParaRPr kumimoji="0" lang="en-US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1</a:t>
                      </a:r>
                      <a:endParaRPr kumimoji="0" lang="en-US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1</a:t>
                      </a:r>
                      <a:endParaRPr kumimoji="0" lang="en-US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>
                          <a:cs typeface="B Nazanin" pitchFamily="2" charset="-78"/>
                        </a:rPr>
                        <a:t>1-در کنترل شماست(در گروه شما باقی میماند؟)</a:t>
                      </a:r>
                      <a:endParaRPr lang="en-US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2</a:t>
                      </a:r>
                      <a:endParaRPr kumimoji="0" lang="en-US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2</a:t>
                      </a:r>
                      <a:endParaRPr kumimoji="0" lang="en-US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2</a:t>
                      </a:r>
                      <a:endParaRPr kumimoji="0" lang="en-US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2</a:t>
                      </a:r>
                      <a:endParaRPr kumimoji="0" lang="en-US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>
                          <a:cs typeface="B Nazanin" pitchFamily="2" charset="-78"/>
                        </a:rPr>
                        <a:t>2-تاثیر گذار است(مقدار زیادی از آن</a:t>
                      </a:r>
                      <a:r>
                        <a:rPr lang="fa-IR" baseline="0" dirty="0" smtClean="0">
                          <a:cs typeface="B Nazanin" pitchFamily="2" charset="-78"/>
                        </a:rPr>
                        <a:t> سود می برد.)</a:t>
                      </a:r>
                      <a:endParaRPr lang="en-US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2</a:t>
                      </a:r>
                      <a:endParaRPr kumimoji="0" lang="en-US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1</a:t>
                      </a:r>
                      <a:endParaRPr kumimoji="0" lang="en-US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1</a:t>
                      </a:r>
                      <a:endParaRPr kumimoji="0" lang="en-US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1</a:t>
                      </a:r>
                      <a:endParaRPr kumimoji="0" lang="en-US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>
                          <a:cs typeface="B Nazanin" pitchFamily="2" charset="-78"/>
                        </a:rPr>
                        <a:t>3-قابل مدیریت است(چه مقدار</a:t>
                      </a:r>
                      <a:r>
                        <a:rPr lang="fa-IR" baseline="0" dirty="0" smtClean="0">
                          <a:cs typeface="B Nazanin" pitchFamily="2" charset="-78"/>
                        </a:rPr>
                        <a:t> افراد چقدر وقت صرف می کند )</a:t>
                      </a:r>
                      <a:endParaRPr lang="en-US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2</a:t>
                      </a:r>
                      <a:endParaRPr kumimoji="0" lang="en-US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1</a:t>
                      </a:r>
                      <a:endParaRPr kumimoji="0" lang="en-US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0</a:t>
                      </a:r>
                      <a:endParaRPr kumimoji="0" lang="en-US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0</a:t>
                      </a:r>
                      <a:endParaRPr kumimoji="0" lang="en-US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>
                          <a:cs typeface="B Nazanin" pitchFamily="2" charset="-78"/>
                        </a:rPr>
                        <a:t>4-مقرون به صرفه است؟(برحسب زمان ،تلاش و پول)</a:t>
                      </a:r>
                      <a:endParaRPr lang="en-US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2</a:t>
                      </a:r>
                      <a:endParaRPr kumimoji="0" lang="en-US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2</a:t>
                      </a:r>
                      <a:endParaRPr kumimoji="0" lang="en-US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2</a:t>
                      </a:r>
                      <a:endParaRPr kumimoji="0" lang="en-US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2</a:t>
                      </a:r>
                      <a:endParaRPr kumimoji="0" lang="en-US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>
                          <a:cs typeface="B Nazanin" pitchFamily="2" charset="-78"/>
                        </a:rPr>
                        <a:t>5-قابل سنجش</a:t>
                      </a:r>
                      <a:r>
                        <a:rPr lang="fa-IR" baseline="0" dirty="0" smtClean="0">
                          <a:cs typeface="B Nazanin" pitchFamily="2" charset="-78"/>
                        </a:rPr>
                        <a:t> است(منبع-زمان-مکان-روش مناسب هستند)</a:t>
                      </a:r>
                      <a:endParaRPr lang="en-US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10</a:t>
                      </a:r>
                      <a:endParaRPr kumimoji="0" lang="en-US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7</a:t>
                      </a:r>
                      <a:endParaRPr kumimoji="0" lang="en-US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6</a:t>
                      </a:r>
                      <a:endParaRPr kumimoji="0" lang="en-US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6</a:t>
                      </a:r>
                      <a:endParaRPr kumimoji="0" lang="en-US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جمع</a:t>
                      </a:r>
                      <a:endParaRPr kumimoji="0" lang="en-US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گام 5: نقشه فرایند را رسم کنید: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7200" cy="4873752"/>
          </a:xfrm>
        </p:spPr>
        <p:txBody>
          <a:bodyPr/>
          <a:lstStyle/>
          <a:p>
            <a:pPr algn="r">
              <a:buNone/>
            </a:pPr>
            <a:r>
              <a:rPr lang="fa-IR" dirty="0" smtClean="0">
                <a:cs typeface="B Titr" pitchFamily="2" charset="-78"/>
              </a:rPr>
              <a:t>مراحل فعلی فرایند: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2286000"/>
            <a:ext cx="2362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itchFamily="2" charset="-78"/>
              </a:rPr>
              <a:t>ورود پرسنل به کلاس حضوری و یا غیر حضوری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276600" y="26670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419600" y="2286000"/>
            <a:ext cx="1905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itchFamily="2" charset="-78"/>
              </a:rPr>
              <a:t>گرفتن پیش آزمون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6705600" y="2667000"/>
            <a:ext cx="1066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38200" y="4114800"/>
            <a:ext cx="2057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itchFamily="2" charset="-78"/>
              </a:rPr>
              <a:t>برگزاری کلاس توسط یک یا دو مدرس (هسته های آموزش)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048000" y="4495800"/>
            <a:ext cx="1066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267200" y="4038600"/>
            <a:ext cx="1905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itchFamily="2" charset="-78"/>
              </a:rPr>
              <a:t>برگزاری پس آزمون 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6324600" y="4419600"/>
            <a:ext cx="762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239000" y="4114800"/>
            <a:ext cx="1447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itchFamily="2" charset="-78"/>
              </a:rPr>
              <a:t>پایان کلاس </a:t>
            </a: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گام 5: نقشه فرایند را رسم کنید: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7200" cy="4873752"/>
          </a:xfrm>
        </p:spPr>
        <p:txBody>
          <a:bodyPr/>
          <a:lstStyle/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مراحل پیشنهادی  فرایند:</a:t>
            </a:r>
          </a:p>
          <a:p>
            <a:endParaRPr lang="en-US" dirty="0">
              <a:cs typeface="B Nazanin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91200" y="2057400"/>
            <a:ext cx="9144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itchFamily="2" charset="-78"/>
              </a:rPr>
              <a:t>ورود پرسنل به کلاس حضوری و یا غیر حضوری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6781800" y="28194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239000" y="2590800"/>
            <a:ext cx="762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itchFamily="2" charset="-78"/>
              </a:rPr>
              <a:t>گرفتن پیش آزمون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8077200" y="2895600"/>
            <a:ext cx="457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2000" y="4876800"/>
            <a:ext cx="20574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itchFamily="2" charset="-78"/>
              </a:rPr>
              <a:t>برگزاری کلاس توسط یک یا دو مدرس (هسته  های آموزش) و مراقبین سلامت انتخاب شده برای امر اموزش</a:t>
            </a:r>
            <a:r>
              <a:rPr lang="fa-IR" dirty="0" smtClean="0"/>
              <a:t> 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2971800" y="5486400"/>
            <a:ext cx="1066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343400" y="5029200"/>
            <a:ext cx="1905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itchFamily="2" charset="-78"/>
              </a:rPr>
              <a:t>برگزاری پس آزمون 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6400800" y="5486400"/>
            <a:ext cx="762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162800" y="5105400"/>
            <a:ext cx="1447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itchFamily="2" charset="-78"/>
              </a:rPr>
              <a:t>پایان کلاس 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15" name="Diamond 14"/>
          <p:cNvSpPr/>
          <p:nvPr/>
        </p:nvSpPr>
        <p:spPr>
          <a:xfrm>
            <a:off x="1905000" y="1676400"/>
            <a:ext cx="1676400" cy="21336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itchFamily="2" charset="-78"/>
              </a:rPr>
              <a:t>ایا توانایی ارائه مطلب را دارد؟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3657600" y="2743200"/>
            <a:ext cx="381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0" y="1981200"/>
            <a:ext cx="15240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itchFamily="2" charset="-78"/>
              </a:rPr>
              <a:t>انتخاب یک یا چند نیرو غیر از هسته ای آموزش جهت امر آموزش 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1524000" y="2895600"/>
            <a:ext cx="4572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733800" y="2362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بلی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733800" y="2971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خیر</a:t>
            </a:r>
            <a:endParaRPr lang="en-US" dirty="0"/>
          </a:p>
        </p:txBody>
      </p:sp>
      <p:sp>
        <p:nvSpPr>
          <p:cNvPr id="21" name="Down Arrow 20"/>
          <p:cNvSpPr/>
          <p:nvPr/>
        </p:nvSpPr>
        <p:spPr>
          <a:xfrm>
            <a:off x="3657600" y="2971800"/>
            <a:ext cx="121919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971800" y="3505200"/>
            <a:ext cx="12192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itchFamily="2" charset="-78"/>
              </a:rPr>
              <a:t>انتخاب یک مراقب سلامت دیگر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267200" y="2133600"/>
            <a:ext cx="1066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cs typeface="B Nazanin" pitchFamily="2" charset="-78"/>
              </a:rPr>
              <a:t>انتخاب مراقب سلامت به عنوان یکی از مدرسین</a:t>
            </a:r>
            <a:endParaRPr lang="en-US" sz="1600" dirty="0">
              <a:cs typeface="B Nazanin" pitchFamily="2" charset="-78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5486400" y="2819400"/>
            <a:ext cx="3048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387</TotalTime>
  <Words>1067</Words>
  <Application>Microsoft Office PowerPoint</Application>
  <PresentationFormat>On-screen Show (4:3)</PresentationFormat>
  <Paragraphs>159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Oriel</vt:lpstr>
      <vt:lpstr>EPIQ</vt:lpstr>
      <vt:lpstr>گام اول (مشکل را تشخیص دهید.): 3 تا 5 مشکل را که مایلید در محل خدمت خود یا جامعه روی آن کار کنید،تهیه کنید.</vt:lpstr>
      <vt:lpstr>گام اول : با استفاده از 5 چرا محدوده مشکل را کوچک کنید تا قابل مدیریت باشد.</vt:lpstr>
      <vt:lpstr>گام دوم :گروه خود را انتخاب کنید.</vt:lpstr>
      <vt:lpstr>گام 3 : بحث و گفتگو کنید (بارش افکار)</vt:lpstr>
      <vt:lpstr>گام 4:یک اولویت را انتخاب کنید.</vt:lpstr>
      <vt:lpstr>گام 4:یک اولویت را انتخاب کنید.</vt:lpstr>
      <vt:lpstr>گام 5: نقشه فرایند را رسم کنید:</vt:lpstr>
      <vt:lpstr>گام 5: نقشه فرایند را رسم کنید:</vt:lpstr>
      <vt:lpstr>گام 6:(شاخص ها را تعیین کنید)</vt:lpstr>
      <vt:lpstr>گام 7 :هدف خود را توضیح دهید:</vt:lpstr>
      <vt:lpstr>گام 7 :هدف خود را توضیح دهید:</vt:lpstr>
      <vt:lpstr>گام 7 :هدف خود را توضیح دهید:</vt:lpstr>
      <vt:lpstr>گام 8</vt:lpstr>
      <vt:lpstr>گام 9</vt:lpstr>
      <vt:lpstr>گام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EPIQ</dc:title>
  <dc:creator>spirit</dc:creator>
  <cp:lastModifiedBy>f.hosseini</cp:lastModifiedBy>
  <cp:revision>22</cp:revision>
  <dcterms:created xsi:type="dcterms:W3CDTF">2020-11-01T08:37:20Z</dcterms:created>
  <dcterms:modified xsi:type="dcterms:W3CDTF">2022-09-15T04:35:36Z</dcterms:modified>
</cp:coreProperties>
</file>