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0" r:id="rId4"/>
    <p:sldId id="273" r:id="rId5"/>
    <p:sldId id="274" r:id="rId6"/>
    <p:sldId id="275" r:id="rId7"/>
    <p:sldId id="261" r:id="rId8"/>
    <p:sldId id="264" r:id="rId9"/>
    <p:sldId id="265" r:id="rId10"/>
    <p:sldId id="266" r:id="rId11"/>
    <p:sldId id="267" r:id="rId12"/>
    <p:sldId id="262" r:id="rId13"/>
    <p:sldId id="269" r:id="rId14"/>
    <p:sldId id="270" r:id="rId15"/>
    <p:sldId id="271" r:id="rId16"/>
    <p:sldId id="268" r:id="rId17"/>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030B"/>
    <a:srgbClr val="5A802F"/>
    <a:srgbClr val="3D462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343" autoAdjust="0"/>
  </p:normalViewPr>
  <p:slideViewPr>
    <p:cSldViewPr snapToGrid="0">
      <p:cViewPr varScale="1">
        <p:scale>
          <a:sx n="64" d="100"/>
          <a:sy n="64" d="100"/>
        </p:scale>
        <p:origin x="-108" y="-20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6684135" y="1966728"/>
            <a:ext cx="5061397" cy="915988"/>
          </a:xfrm>
          <a:prstGeom prst="rect">
            <a:avLst/>
          </a:prstGeom>
        </p:spPr>
        <p:txBody>
          <a:bodyPr/>
          <a:lstStyle>
            <a:lvl1pPr marL="0" indent="0" algn="ctr" rtl="1">
              <a:buNone/>
              <a:defRPr sz="6000">
                <a:solidFill>
                  <a:schemeClr val="tx1"/>
                </a:solidFill>
                <a:cs typeface="B Titr" panose="00000700000000000000" pitchFamily="2" charset="-78"/>
              </a:defRPr>
            </a:lvl1pPr>
          </a:lstStyle>
          <a:p>
            <a:pPr lvl="0"/>
            <a:r>
              <a:rPr lang="fa-IR" dirty="0"/>
              <a:t>عنوان را بنویسید</a:t>
            </a:r>
          </a:p>
        </p:txBody>
      </p:sp>
      <p:sp>
        <p:nvSpPr>
          <p:cNvPr id="3" name="Text Placeholder 11"/>
          <p:cNvSpPr>
            <a:spLocks noGrp="1"/>
          </p:cNvSpPr>
          <p:nvPr>
            <p:ph type="body" sz="quarter" idx="11" hasCustomPrompt="1"/>
          </p:nvPr>
        </p:nvSpPr>
        <p:spPr>
          <a:xfrm>
            <a:off x="6684136" y="3473271"/>
            <a:ext cx="5061396" cy="763588"/>
          </a:xfrm>
          <a:prstGeom prst="rect">
            <a:avLst/>
          </a:prstGeom>
        </p:spPr>
        <p:txBody>
          <a:bodyPr/>
          <a:lstStyle>
            <a:lvl1pPr marL="0" indent="0" algn="ctr" rtl="1">
              <a:lnSpc>
                <a:spcPct val="114000"/>
              </a:lnSpc>
              <a:buNone/>
              <a:defRPr sz="2400" b="1" baseline="0">
                <a:ln>
                  <a:noFill/>
                </a:ln>
                <a:solidFill>
                  <a:schemeClr val="tx1"/>
                </a:solidFill>
                <a:cs typeface="B Nazanin" panose="00000400000000000000" pitchFamily="2" charset="-78"/>
              </a:defRPr>
            </a:lvl1pPr>
          </a:lstStyle>
          <a:p>
            <a:pPr lvl="0"/>
            <a:r>
              <a:rPr lang="fa-IR" dirty="0"/>
              <a:t>عبارت یا توضیحی کوتاه درباره ارائه بنویسید</a:t>
            </a:r>
          </a:p>
        </p:txBody>
      </p:sp>
    </p:spTree>
    <p:extLst>
      <p:ext uri="{BB962C8B-B14F-4D97-AF65-F5344CB8AC3E}">
        <p14:creationId xmlns="" xmlns:p14="http://schemas.microsoft.com/office/powerpoint/2010/main" val="3831066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8945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51561" y="1593151"/>
            <a:ext cx="3595722" cy="721217"/>
          </a:xfrm>
          <a:prstGeom prst="rect">
            <a:avLst/>
          </a:prstGeom>
        </p:spPr>
        <p:txBody>
          <a:bodyPr>
            <a:noAutofit/>
          </a:bodyPr>
          <a:lstStyle>
            <a:lvl1pPr algn="ctr" rtl="1">
              <a:defRPr sz="4800" baseline="0">
                <a:solidFill>
                  <a:schemeClr val="tx1"/>
                </a:solidFill>
                <a:effectLst/>
                <a:cs typeface="B Titr" panose="00000700000000000000" pitchFamily="2" charset="-78"/>
              </a:defRPr>
            </a:lvl1pPr>
          </a:lstStyle>
          <a:p>
            <a:r>
              <a:rPr lang="fa-IR" dirty="0"/>
              <a:t>عنوان اسلاید</a:t>
            </a:r>
          </a:p>
        </p:txBody>
      </p:sp>
      <p:sp>
        <p:nvSpPr>
          <p:cNvPr id="3" name="Content Placeholder 2"/>
          <p:cNvSpPr>
            <a:spLocks noGrp="1"/>
          </p:cNvSpPr>
          <p:nvPr>
            <p:ph idx="1" hasCustomPrompt="1"/>
          </p:nvPr>
        </p:nvSpPr>
        <p:spPr>
          <a:xfrm>
            <a:off x="8565752" y="3089761"/>
            <a:ext cx="2967341" cy="1159097"/>
          </a:xfrm>
          <a:prstGeom prst="rect">
            <a:avLst/>
          </a:prstGeom>
        </p:spPr>
        <p:txBody>
          <a:bodyPr>
            <a:normAutofit/>
          </a:bodyPr>
          <a:lstStyle>
            <a:lvl1pPr marL="0" indent="0" algn="just" rtl="1">
              <a:lnSpc>
                <a:spcPct val="125000"/>
              </a:lnSpc>
              <a:spcBef>
                <a:spcPts val="0"/>
              </a:spcBef>
              <a:spcAft>
                <a:spcPts val="600"/>
              </a:spcAft>
              <a:buNone/>
              <a:defRPr sz="2400" b="1" baseline="0">
                <a:solidFill>
                  <a:schemeClr val="tx1"/>
                </a:solidFill>
                <a:cs typeface="B Nazanin" panose="00000400000000000000" pitchFamily="2" charset="-78"/>
              </a:defRPr>
            </a:lvl1pPr>
            <a:lvl2pPr algn="just" rtl="1">
              <a:lnSpc>
                <a:spcPct val="125000"/>
              </a:lnSpc>
              <a:spcBef>
                <a:spcPts val="0"/>
              </a:spcBef>
              <a:spcAft>
                <a:spcPts val="600"/>
              </a:spcAft>
              <a:defRPr sz="2400">
                <a:solidFill>
                  <a:schemeClr val="tx1">
                    <a:lumMod val="85000"/>
                    <a:lumOff val="15000"/>
                  </a:schemeClr>
                </a:solidFill>
                <a:cs typeface="B Nazanin" panose="00000400000000000000" pitchFamily="2" charset="-78"/>
              </a:defRPr>
            </a:lvl2pPr>
            <a:lvl3pPr algn="just" rtl="1">
              <a:lnSpc>
                <a:spcPct val="125000"/>
              </a:lnSpc>
              <a:spcBef>
                <a:spcPts val="0"/>
              </a:spcBef>
              <a:spcAft>
                <a:spcPts val="600"/>
              </a:spcAft>
              <a:defRPr sz="2200">
                <a:solidFill>
                  <a:schemeClr val="tx1">
                    <a:lumMod val="85000"/>
                    <a:lumOff val="15000"/>
                  </a:schemeClr>
                </a:solidFill>
                <a:cs typeface="B Nazanin" panose="00000400000000000000" pitchFamily="2" charset="-78"/>
              </a:defRPr>
            </a:lvl3pPr>
            <a:lvl4pPr algn="just" rtl="1">
              <a:lnSpc>
                <a:spcPct val="125000"/>
              </a:lnSpc>
              <a:spcBef>
                <a:spcPts val="0"/>
              </a:spcBef>
              <a:spcAft>
                <a:spcPts val="600"/>
              </a:spcAft>
              <a:defRPr sz="2000">
                <a:solidFill>
                  <a:schemeClr val="tx1">
                    <a:lumMod val="85000"/>
                    <a:lumOff val="15000"/>
                  </a:schemeClr>
                </a:solidFill>
                <a:cs typeface="B Nazanin" panose="00000400000000000000" pitchFamily="2" charset="-78"/>
              </a:defRPr>
            </a:lvl4pPr>
            <a:lvl5pPr algn="just" rtl="1">
              <a:lnSpc>
                <a:spcPct val="130000"/>
              </a:lnSpc>
              <a:spcAft>
                <a:spcPts val="600"/>
              </a:spcAft>
              <a:defRPr>
                <a:solidFill>
                  <a:srgbClr val="002060"/>
                </a:solidFill>
                <a:cs typeface="B Nazanin" panose="00000400000000000000" pitchFamily="2" charset="-78"/>
              </a:defRPr>
            </a:lvl5pPr>
          </a:lstStyle>
          <a:p>
            <a:pPr lvl="0"/>
            <a:r>
              <a:rPr lang="fa-IR" dirty="0"/>
              <a:t>متن را بنویسید....</a:t>
            </a:r>
          </a:p>
        </p:txBody>
      </p:sp>
      <p:sp>
        <p:nvSpPr>
          <p:cNvPr id="6" name="Slide Number Placeholder 5"/>
          <p:cNvSpPr>
            <a:spLocks noGrp="1"/>
          </p:cNvSpPr>
          <p:nvPr>
            <p:ph type="sldNum" sz="quarter" idx="12"/>
          </p:nvPr>
        </p:nvSpPr>
        <p:spPr>
          <a:xfrm>
            <a:off x="476519" y="6244047"/>
            <a:ext cx="2575776" cy="365125"/>
          </a:xfrm>
          <a:prstGeom prst="rect">
            <a:avLst/>
          </a:prstGeom>
        </p:spPr>
        <p:txBody>
          <a:bodyPr/>
          <a:lstStyle>
            <a:lvl1pPr algn="l" rtl="1">
              <a:defRPr sz="1400">
                <a:solidFill>
                  <a:schemeClr val="tx1">
                    <a:lumMod val="85000"/>
                    <a:lumOff val="15000"/>
                  </a:schemeClr>
                </a:solidFill>
              </a:defRPr>
            </a:lvl1pPr>
          </a:lstStyle>
          <a:p>
            <a:fld id="{AF852254-0CF3-40B0-B7D5-CFFCD6A4577F}" type="slidenum">
              <a:rPr lang="fa-IR" smtClean="0"/>
              <a:pPr/>
              <a:t>‹#›</a:t>
            </a:fld>
            <a:endParaRPr lang="fa-IR" dirty="0"/>
          </a:p>
        </p:txBody>
      </p:sp>
      <p:sp>
        <p:nvSpPr>
          <p:cNvPr id="7" name="Content Placeholder 2"/>
          <p:cNvSpPr>
            <a:spLocks noGrp="1"/>
          </p:cNvSpPr>
          <p:nvPr>
            <p:ph idx="13" hasCustomPrompt="1"/>
          </p:nvPr>
        </p:nvSpPr>
        <p:spPr>
          <a:xfrm>
            <a:off x="5001483" y="974965"/>
            <a:ext cx="2607968" cy="4950806"/>
          </a:xfrm>
          <a:prstGeom prst="rect">
            <a:avLst/>
          </a:prstGeom>
        </p:spPr>
        <p:txBody>
          <a:bodyPr>
            <a:normAutofit/>
          </a:bodyPr>
          <a:lstStyle>
            <a:lvl1pPr algn="just" rtl="1">
              <a:lnSpc>
                <a:spcPct val="114000"/>
              </a:lnSpc>
              <a:spcBef>
                <a:spcPts val="0"/>
              </a:spcBef>
              <a:spcAft>
                <a:spcPts val="600"/>
              </a:spcAft>
              <a:defRPr sz="2400" baseline="0">
                <a:solidFill>
                  <a:schemeClr val="tx1"/>
                </a:solidFill>
                <a:cs typeface="B Nazanin" panose="00000400000000000000" pitchFamily="2" charset="-78"/>
              </a:defRPr>
            </a:lvl1pPr>
            <a:lvl2pPr algn="just" rtl="1">
              <a:lnSpc>
                <a:spcPct val="114000"/>
              </a:lnSpc>
              <a:spcBef>
                <a:spcPts val="0"/>
              </a:spcBef>
              <a:spcAft>
                <a:spcPts val="600"/>
              </a:spcAft>
              <a:defRPr sz="2400">
                <a:solidFill>
                  <a:schemeClr val="tx1"/>
                </a:solidFill>
                <a:cs typeface="B Nazanin" panose="00000400000000000000" pitchFamily="2" charset="-78"/>
              </a:defRPr>
            </a:lvl2pPr>
            <a:lvl3pPr algn="just" rtl="1">
              <a:lnSpc>
                <a:spcPct val="114000"/>
              </a:lnSpc>
              <a:spcBef>
                <a:spcPts val="0"/>
              </a:spcBef>
              <a:spcAft>
                <a:spcPts val="600"/>
              </a:spcAft>
              <a:defRPr sz="2200">
                <a:solidFill>
                  <a:schemeClr val="tx1"/>
                </a:solidFill>
                <a:cs typeface="B Nazanin" panose="00000400000000000000" pitchFamily="2" charset="-78"/>
              </a:defRPr>
            </a:lvl3pPr>
            <a:lvl4pPr algn="just" rtl="1">
              <a:lnSpc>
                <a:spcPct val="114000"/>
              </a:lnSpc>
              <a:spcBef>
                <a:spcPts val="0"/>
              </a:spcBef>
              <a:spcAft>
                <a:spcPts val="600"/>
              </a:spcAft>
              <a:defRPr sz="2000">
                <a:solidFill>
                  <a:schemeClr val="tx1"/>
                </a:solidFill>
                <a:cs typeface="B Nazanin" panose="00000400000000000000" pitchFamily="2" charset="-78"/>
              </a:defRPr>
            </a:lvl4pPr>
            <a:lvl5pPr algn="just" rtl="1">
              <a:lnSpc>
                <a:spcPct val="130000"/>
              </a:lnSpc>
              <a:spcAft>
                <a:spcPts val="600"/>
              </a:spcAft>
              <a:defRPr>
                <a:solidFill>
                  <a:srgbClr val="002060"/>
                </a:solidFill>
                <a:cs typeface="B Nazanin" panose="00000400000000000000" pitchFamily="2" charset="-78"/>
              </a:defRPr>
            </a:lvl5pPr>
          </a:lstStyle>
          <a:p>
            <a:pPr lvl="0"/>
            <a:r>
              <a:rPr lang="fa-IR" dirty="0"/>
              <a:t>متن را بنویسید....</a:t>
            </a:r>
          </a:p>
          <a:p>
            <a:pPr lvl="1"/>
            <a:r>
              <a:rPr lang="fa-IR" dirty="0"/>
              <a:t>متن</a:t>
            </a:r>
          </a:p>
          <a:p>
            <a:pPr lvl="2"/>
            <a:r>
              <a:rPr lang="fa-IR" dirty="0"/>
              <a:t>متن</a:t>
            </a:r>
          </a:p>
          <a:p>
            <a:pPr lvl="3"/>
            <a:r>
              <a:rPr lang="fa-IR" dirty="0"/>
              <a:t>متن</a:t>
            </a:r>
            <a:endParaRPr lang="en-US" dirty="0"/>
          </a:p>
        </p:txBody>
      </p:sp>
      <p:sp>
        <p:nvSpPr>
          <p:cNvPr id="8" name="Frame 7">
            <a:extLst>
              <a:ext uri="{FF2B5EF4-FFF2-40B4-BE49-F238E27FC236}">
                <a16:creationId xmlns="" xmlns:a16="http://schemas.microsoft.com/office/drawing/2014/main" id="{76374F64-15AB-4038-8C11-7C0632E5DAF5}"/>
              </a:ext>
            </a:extLst>
          </p:cNvPr>
          <p:cNvSpPr/>
          <p:nvPr userDrawn="1"/>
        </p:nvSpPr>
        <p:spPr>
          <a:xfrm>
            <a:off x="997991" y="558311"/>
            <a:ext cx="3297115" cy="5732585"/>
          </a:xfrm>
          <a:prstGeom prst="frame">
            <a:avLst>
              <a:gd name="adj1" fmla="val 2633"/>
            </a:avLst>
          </a:prstGeom>
          <a:ln>
            <a:noFill/>
          </a:ln>
          <a:effectLst>
            <a:outerShdw blurRad="241300" dist="342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Arial Unicode MS"/>
              <a:cs typeface="+mn-cs"/>
            </a:endParaRPr>
          </a:p>
        </p:txBody>
      </p:sp>
      <p:sp>
        <p:nvSpPr>
          <p:cNvPr id="9" name="Frame 8">
            <a:extLst>
              <a:ext uri="{FF2B5EF4-FFF2-40B4-BE49-F238E27FC236}">
                <a16:creationId xmlns="" xmlns:a16="http://schemas.microsoft.com/office/drawing/2014/main" id="{F8B7214D-28AD-46AB-AB8D-7F1E2D8C328C}"/>
              </a:ext>
            </a:extLst>
          </p:cNvPr>
          <p:cNvSpPr/>
          <p:nvPr userDrawn="1"/>
        </p:nvSpPr>
        <p:spPr>
          <a:xfrm>
            <a:off x="4656910" y="558311"/>
            <a:ext cx="3297115" cy="5732585"/>
          </a:xfrm>
          <a:prstGeom prst="frame">
            <a:avLst>
              <a:gd name="adj1" fmla="val 2633"/>
            </a:avLst>
          </a:prstGeom>
          <a:ln>
            <a:noFill/>
          </a:ln>
          <a:effectLst>
            <a:outerShdw blurRad="241300" dist="342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Arial Unicode MS"/>
              <a:cs typeface="+mn-cs"/>
            </a:endParaRPr>
          </a:p>
        </p:txBody>
      </p:sp>
      <p:sp>
        <p:nvSpPr>
          <p:cNvPr id="11" name="Content Placeholder 2"/>
          <p:cNvSpPr>
            <a:spLocks noGrp="1"/>
          </p:cNvSpPr>
          <p:nvPr>
            <p:ph idx="14" hasCustomPrompt="1"/>
          </p:nvPr>
        </p:nvSpPr>
        <p:spPr>
          <a:xfrm>
            <a:off x="1342564" y="974965"/>
            <a:ext cx="2607968" cy="4950806"/>
          </a:xfrm>
          <a:prstGeom prst="rect">
            <a:avLst/>
          </a:prstGeom>
        </p:spPr>
        <p:txBody>
          <a:bodyPr>
            <a:normAutofit/>
          </a:bodyPr>
          <a:lstStyle>
            <a:lvl1pPr algn="just" rtl="1">
              <a:lnSpc>
                <a:spcPct val="114000"/>
              </a:lnSpc>
              <a:spcBef>
                <a:spcPts val="0"/>
              </a:spcBef>
              <a:spcAft>
                <a:spcPts val="600"/>
              </a:spcAft>
              <a:defRPr sz="2400" baseline="0">
                <a:solidFill>
                  <a:schemeClr val="tx1"/>
                </a:solidFill>
                <a:cs typeface="B Nazanin" panose="00000400000000000000" pitchFamily="2" charset="-78"/>
              </a:defRPr>
            </a:lvl1pPr>
            <a:lvl2pPr algn="just" rtl="1">
              <a:lnSpc>
                <a:spcPct val="114000"/>
              </a:lnSpc>
              <a:spcBef>
                <a:spcPts val="0"/>
              </a:spcBef>
              <a:spcAft>
                <a:spcPts val="600"/>
              </a:spcAft>
              <a:defRPr sz="2400">
                <a:solidFill>
                  <a:schemeClr val="tx1"/>
                </a:solidFill>
                <a:cs typeface="B Nazanin" panose="00000400000000000000" pitchFamily="2" charset="-78"/>
              </a:defRPr>
            </a:lvl2pPr>
            <a:lvl3pPr algn="just" rtl="1">
              <a:lnSpc>
                <a:spcPct val="114000"/>
              </a:lnSpc>
              <a:spcBef>
                <a:spcPts val="0"/>
              </a:spcBef>
              <a:spcAft>
                <a:spcPts val="600"/>
              </a:spcAft>
              <a:defRPr sz="2200">
                <a:solidFill>
                  <a:schemeClr val="tx1"/>
                </a:solidFill>
                <a:cs typeface="B Nazanin" panose="00000400000000000000" pitchFamily="2" charset="-78"/>
              </a:defRPr>
            </a:lvl3pPr>
            <a:lvl4pPr algn="just" rtl="1">
              <a:lnSpc>
                <a:spcPct val="114000"/>
              </a:lnSpc>
              <a:spcBef>
                <a:spcPts val="0"/>
              </a:spcBef>
              <a:spcAft>
                <a:spcPts val="600"/>
              </a:spcAft>
              <a:defRPr sz="2000">
                <a:solidFill>
                  <a:schemeClr val="tx1"/>
                </a:solidFill>
                <a:cs typeface="B Nazanin" panose="00000400000000000000" pitchFamily="2" charset="-78"/>
              </a:defRPr>
            </a:lvl4pPr>
            <a:lvl5pPr algn="just" rtl="1">
              <a:lnSpc>
                <a:spcPct val="130000"/>
              </a:lnSpc>
              <a:spcAft>
                <a:spcPts val="600"/>
              </a:spcAft>
              <a:defRPr>
                <a:solidFill>
                  <a:srgbClr val="002060"/>
                </a:solidFill>
                <a:cs typeface="B Nazanin" panose="00000400000000000000" pitchFamily="2" charset="-78"/>
              </a:defRPr>
            </a:lvl5pPr>
          </a:lstStyle>
          <a:p>
            <a:pPr lvl="0"/>
            <a:r>
              <a:rPr lang="fa-IR" dirty="0"/>
              <a:t>متن را بنویسید....</a:t>
            </a:r>
          </a:p>
          <a:p>
            <a:pPr lvl="1"/>
            <a:r>
              <a:rPr lang="fa-IR" dirty="0"/>
              <a:t>متن</a:t>
            </a:r>
          </a:p>
          <a:p>
            <a:pPr lvl="2"/>
            <a:r>
              <a:rPr lang="fa-IR" dirty="0"/>
              <a:t>متن</a:t>
            </a:r>
          </a:p>
          <a:p>
            <a:pPr lvl="3"/>
            <a:r>
              <a:rPr lang="fa-IR" dirty="0"/>
              <a:t>متن</a:t>
            </a:r>
            <a:endParaRPr lang="en-US" dirty="0"/>
          </a:p>
        </p:txBody>
      </p:sp>
    </p:spTree>
    <p:extLst>
      <p:ext uri="{BB962C8B-B14F-4D97-AF65-F5344CB8AC3E}">
        <p14:creationId xmlns="" xmlns:p14="http://schemas.microsoft.com/office/powerpoint/2010/main" val="203811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99268" y="1233274"/>
            <a:ext cx="6838681" cy="721217"/>
          </a:xfrm>
          <a:prstGeom prst="rect">
            <a:avLst/>
          </a:prstGeom>
        </p:spPr>
        <p:txBody>
          <a:bodyPr>
            <a:noAutofit/>
          </a:bodyPr>
          <a:lstStyle>
            <a:lvl1pPr algn="ctr" rtl="1">
              <a:defRPr sz="4400" baseline="0">
                <a:solidFill>
                  <a:schemeClr val="tx1"/>
                </a:solidFill>
                <a:effectLst/>
                <a:cs typeface="B Titr" panose="00000700000000000000" pitchFamily="2" charset="-78"/>
              </a:defRPr>
            </a:lvl1pPr>
          </a:lstStyle>
          <a:p>
            <a:r>
              <a:rPr lang="fa-IR" dirty="0"/>
              <a:t>عنوان اسلاید</a:t>
            </a:r>
          </a:p>
        </p:txBody>
      </p:sp>
      <p:sp>
        <p:nvSpPr>
          <p:cNvPr id="3" name="Content Placeholder 2"/>
          <p:cNvSpPr>
            <a:spLocks noGrp="1"/>
          </p:cNvSpPr>
          <p:nvPr>
            <p:ph idx="1" hasCustomPrompt="1"/>
          </p:nvPr>
        </p:nvSpPr>
        <p:spPr>
          <a:xfrm>
            <a:off x="3799268" y="2150773"/>
            <a:ext cx="6838681" cy="1159097"/>
          </a:xfrm>
          <a:prstGeom prst="rect">
            <a:avLst/>
          </a:prstGeom>
        </p:spPr>
        <p:txBody>
          <a:bodyPr>
            <a:normAutofit/>
          </a:bodyPr>
          <a:lstStyle>
            <a:lvl1pPr algn="just" rtl="1">
              <a:lnSpc>
                <a:spcPct val="125000"/>
              </a:lnSpc>
              <a:spcBef>
                <a:spcPts val="0"/>
              </a:spcBef>
              <a:spcAft>
                <a:spcPts val="600"/>
              </a:spcAft>
              <a:defRPr sz="2400" baseline="0">
                <a:solidFill>
                  <a:schemeClr val="tx1"/>
                </a:solidFill>
                <a:cs typeface="B Nazanin" panose="00000400000000000000" pitchFamily="2" charset="-78"/>
              </a:defRPr>
            </a:lvl1pPr>
            <a:lvl2pPr algn="just" rtl="1">
              <a:lnSpc>
                <a:spcPct val="125000"/>
              </a:lnSpc>
              <a:spcBef>
                <a:spcPts val="0"/>
              </a:spcBef>
              <a:spcAft>
                <a:spcPts val="600"/>
              </a:spcAft>
              <a:defRPr sz="2400">
                <a:solidFill>
                  <a:schemeClr val="tx1">
                    <a:lumMod val="85000"/>
                    <a:lumOff val="15000"/>
                  </a:schemeClr>
                </a:solidFill>
                <a:cs typeface="B Nazanin" panose="00000400000000000000" pitchFamily="2" charset="-78"/>
              </a:defRPr>
            </a:lvl2pPr>
            <a:lvl3pPr algn="just" rtl="1">
              <a:lnSpc>
                <a:spcPct val="125000"/>
              </a:lnSpc>
              <a:spcBef>
                <a:spcPts val="0"/>
              </a:spcBef>
              <a:spcAft>
                <a:spcPts val="600"/>
              </a:spcAft>
              <a:defRPr sz="2200">
                <a:solidFill>
                  <a:schemeClr val="tx1">
                    <a:lumMod val="85000"/>
                    <a:lumOff val="15000"/>
                  </a:schemeClr>
                </a:solidFill>
                <a:cs typeface="B Nazanin" panose="00000400000000000000" pitchFamily="2" charset="-78"/>
              </a:defRPr>
            </a:lvl3pPr>
            <a:lvl4pPr algn="just" rtl="1">
              <a:lnSpc>
                <a:spcPct val="125000"/>
              </a:lnSpc>
              <a:spcBef>
                <a:spcPts val="0"/>
              </a:spcBef>
              <a:spcAft>
                <a:spcPts val="600"/>
              </a:spcAft>
              <a:defRPr sz="2000">
                <a:solidFill>
                  <a:schemeClr val="tx1">
                    <a:lumMod val="85000"/>
                    <a:lumOff val="15000"/>
                  </a:schemeClr>
                </a:solidFill>
                <a:cs typeface="B Nazanin" panose="00000400000000000000" pitchFamily="2" charset="-78"/>
              </a:defRPr>
            </a:lvl4pPr>
            <a:lvl5pPr algn="just" rtl="1">
              <a:lnSpc>
                <a:spcPct val="130000"/>
              </a:lnSpc>
              <a:spcAft>
                <a:spcPts val="600"/>
              </a:spcAft>
              <a:defRPr>
                <a:solidFill>
                  <a:srgbClr val="002060"/>
                </a:solidFill>
                <a:cs typeface="B Nazanin" panose="00000400000000000000" pitchFamily="2" charset="-78"/>
              </a:defRPr>
            </a:lvl5pPr>
          </a:lstStyle>
          <a:p>
            <a:pPr lvl="0"/>
            <a:r>
              <a:rPr lang="fa-IR" dirty="0"/>
              <a:t>متن را بنویسید....</a:t>
            </a:r>
          </a:p>
        </p:txBody>
      </p:sp>
      <p:sp>
        <p:nvSpPr>
          <p:cNvPr id="4" name="Date Placeholder 3"/>
          <p:cNvSpPr>
            <a:spLocks noGrp="1"/>
          </p:cNvSpPr>
          <p:nvPr>
            <p:ph type="dt" sz="half" idx="10"/>
          </p:nvPr>
        </p:nvSpPr>
        <p:spPr>
          <a:xfrm>
            <a:off x="9029908" y="6231168"/>
            <a:ext cx="2294259" cy="365125"/>
          </a:xfrm>
          <a:prstGeom prst="rect">
            <a:avLst/>
          </a:prstGeom>
        </p:spPr>
        <p:txBody>
          <a:bodyPr/>
          <a:lstStyle>
            <a:lvl1pPr algn="r">
              <a:defRPr sz="1400">
                <a:solidFill>
                  <a:schemeClr val="tx1">
                    <a:lumMod val="85000"/>
                    <a:lumOff val="15000"/>
                  </a:schemeClr>
                </a:solidFill>
              </a:defRPr>
            </a:lvl1pPr>
          </a:lstStyle>
          <a:p>
            <a:fld id="{701E93E4-EF4F-4CBF-82F6-4296BF59CECB}" type="datetime8">
              <a:rPr lang="fa-IR" smtClean="0"/>
              <a:pPr/>
              <a:t>23/سپتامبر/19</a:t>
            </a:fld>
            <a:endParaRPr lang="fa-IR" dirty="0"/>
          </a:p>
        </p:txBody>
      </p:sp>
      <p:sp>
        <p:nvSpPr>
          <p:cNvPr id="5" name="Footer Placeholder 4"/>
          <p:cNvSpPr>
            <a:spLocks noGrp="1"/>
          </p:cNvSpPr>
          <p:nvPr>
            <p:ph type="ftr" sz="quarter" idx="11"/>
          </p:nvPr>
        </p:nvSpPr>
        <p:spPr>
          <a:xfrm>
            <a:off x="3052294" y="6231168"/>
            <a:ext cx="5977613" cy="365125"/>
          </a:xfrm>
          <a:prstGeom prst="rect">
            <a:avLst/>
          </a:prstGeom>
        </p:spPr>
        <p:txBody>
          <a:bodyPr/>
          <a:lstStyle>
            <a:lvl1pPr algn="ctr">
              <a:defRPr sz="1400">
                <a:solidFill>
                  <a:schemeClr val="tx1">
                    <a:lumMod val="85000"/>
                    <a:lumOff val="15000"/>
                  </a:schemeClr>
                </a:solidFill>
              </a:defRPr>
            </a:lvl1pPr>
          </a:lstStyle>
          <a:p>
            <a:endParaRPr lang="fa-IR" dirty="0"/>
          </a:p>
        </p:txBody>
      </p:sp>
      <p:sp>
        <p:nvSpPr>
          <p:cNvPr id="6" name="Slide Number Placeholder 5"/>
          <p:cNvSpPr>
            <a:spLocks noGrp="1"/>
          </p:cNvSpPr>
          <p:nvPr>
            <p:ph type="sldNum" sz="quarter" idx="12"/>
          </p:nvPr>
        </p:nvSpPr>
        <p:spPr>
          <a:xfrm>
            <a:off x="476519" y="6231168"/>
            <a:ext cx="2575776" cy="365125"/>
          </a:xfrm>
          <a:prstGeom prst="rect">
            <a:avLst/>
          </a:prstGeom>
        </p:spPr>
        <p:txBody>
          <a:bodyPr/>
          <a:lstStyle>
            <a:lvl1pPr algn="l" rtl="1">
              <a:defRPr sz="1400">
                <a:solidFill>
                  <a:schemeClr val="tx1">
                    <a:lumMod val="85000"/>
                    <a:lumOff val="15000"/>
                  </a:schemeClr>
                </a:solidFill>
              </a:defRPr>
            </a:lvl1pPr>
          </a:lstStyle>
          <a:p>
            <a:fld id="{AF852254-0CF3-40B0-B7D5-CFFCD6A4577F}" type="slidenum">
              <a:rPr lang="fa-IR" smtClean="0"/>
              <a:pPr/>
              <a:t>‹#›</a:t>
            </a:fld>
            <a:endParaRPr lang="fa-IR" dirty="0"/>
          </a:p>
        </p:txBody>
      </p:sp>
      <p:sp>
        <p:nvSpPr>
          <p:cNvPr id="11" name="Content Placeholder 2"/>
          <p:cNvSpPr>
            <a:spLocks noGrp="1"/>
          </p:cNvSpPr>
          <p:nvPr>
            <p:ph idx="13" hasCustomPrompt="1"/>
          </p:nvPr>
        </p:nvSpPr>
        <p:spPr>
          <a:xfrm>
            <a:off x="1339403" y="3487523"/>
            <a:ext cx="9298545" cy="2449638"/>
          </a:xfrm>
          <a:prstGeom prst="rect">
            <a:avLst/>
          </a:prstGeom>
        </p:spPr>
        <p:txBody>
          <a:bodyPr>
            <a:normAutofit/>
          </a:bodyPr>
          <a:lstStyle>
            <a:lvl1pPr algn="just" rtl="1">
              <a:lnSpc>
                <a:spcPct val="125000"/>
              </a:lnSpc>
              <a:spcBef>
                <a:spcPts val="0"/>
              </a:spcBef>
              <a:spcAft>
                <a:spcPts val="600"/>
              </a:spcAft>
              <a:defRPr sz="2400" baseline="0">
                <a:solidFill>
                  <a:schemeClr val="tx1"/>
                </a:solidFill>
                <a:cs typeface="B Nazanin" panose="00000400000000000000" pitchFamily="2" charset="-78"/>
              </a:defRPr>
            </a:lvl1pPr>
            <a:lvl2pPr algn="just" rtl="1">
              <a:lnSpc>
                <a:spcPct val="125000"/>
              </a:lnSpc>
              <a:spcBef>
                <a:spcPts val="0"/>
              </a:spcBef>
              <a:spcAft>
                <a:spcPts val="600"/>
              </a:spcAft>
              <a:defRPr sz="2400">
                <a:solidFill>
                  <a:schemeClr val="tx1"/>
                </a:solidFill>
                <a:cs typeface="B Nazanin" panose="00000400000000000000" pitchFamily="2" charset="-78"/>
              </a:defRPr>
            </a:lvl2pPr>
            <a:lvl3pPr algn="just" rtl="1">
              <a:lnSpc>
                <a:spcPct val="125000"/>
              </a:lnSpc>
              <a:spcBef>
                <a:spcPts val="0"/>
              </a:spcBef>
              <a:spcAft>
                <a:spcPts val="600"/>
              </a:spcAft>
              <a:defRPr sz="2200">
                <a:solidFill>
                  <a:schemeClr val="tx1"/>
                </a:solidFill>
                <a:cs typeface="B Nazanin" panose="00000400000000000000" pitchFamily="2" charset="-78"/>
              </a:defRPr>
            </a:lvl3pPr>
            <a:lvl4pPr algn="just" rtl="1">
              <a:lnSpc>
                <a:spcPct val="125000"/>
              </a:lnSpc>
              <a:spcBef>
                <a:spcPts val="0"/>
              </a:spcBef>
              <a:spcAft>
                <a:spcPts val="600"/>
              </a:spcAft>
              <a:defRPr sz="2000">
                <a:solidFill>
                  <a:schemeClr val="tx1"/>
                </a:solidFill>
                <a:cs typeface="B Nazanin" panose="00000400000000000000" pitchFamily="2" charset="-78"/>
              </a:defRPr>
            </a:lvl4pPr>
            <a:lvl5pPr algn="just" rtl="1">
              <a:lnSpc>
                <a:spcPct val="130000"/>
              </a:lnSpc>
              <a:spcAft>
                <a:spcPts val="600"/>
              </a:spcAft>
              <a:defRPr>
                <a:solidFill>
                  <a:srgbClr val="002060"/>
                </a:solidFill>
                <a:cs typeface="B Nazanin" panose="00000400000000000000" pitchFamily="2" charset="-78"/>
              </a:defRPr>
            </a:lvl5pPr>
          </a:lstStyle>
          <a:p>
            <a:pPr lvl="0"/>
            <a:r>
              <a:rPr lang="fa-IR" dirty="0"/>
              <a:t>متن را بنویسید....</a:t>
            </a:r>
          </a:p>
          <a:p>
            <a:pPr lvl="1"/>
            <a:r>
              <a:rPr lang="fa-IR" dirty="0"/>
              <a:t>متن</a:t>
            </a:r>
          </a:p>
          <a:p>
            <a:pPr lvl="2"/>
            <a:r>
              <a:rPr lang="fa-IR" dirty="0"/>
              <a:t>متن</a:t>
            </a:r>
          </a:p>
          <a:p>
            <a:pPr lvl="3"/>
            <a:r>
              <a:rPr lang="fa-IR" dirty="0"/>
              <a:t>متن</a:t>
            </a:r>
            <a:endParaRPr lang="en-US" dirty="0"/>
          </a:p>
        </p:txBody>
      </p:sp>
    </p:spTree>
    <p:extLst>
      <p:ext uri="{BB962C8B-B14F-4D97-AF65-F5344CB8AC3E}">
        <p14:creationId xmlns="" xmlns:p14="http://schemas.microsoft.com/office/powerpoint/2010/main" val="1646941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7530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9" r:id="rId3"/>
    <p:sldLayoutId id="214748368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5553" y="1576983"/>
            <a:ext cx="4831830" cy="2995016"/>
          </a:xfrm>
        </p:spPr>
        <p:txBody>
          <a:bodyPr/>
          <a:lstStyle/>
          <a:p>
            <a:r>
              <a:rPr lang="fa-IR" sz="8000" dirty="0" smtClean="0"/>
              <a:t>بسم الله الرحمن الرحیم</a:t>
            </a:r>
            <a:endParaRPr lang="en-US"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3762531" y="959370"/>
            <a:ext cx="7480092" cy="4977791"/>
          </a:xfrm>
        </p:spPr>
        <p:txBody>
          <a:bodyPr>
            <a:noAutofit/>
          </a:bodyPr>
          <a:lstStyle/>
          <a:p>
            <a:pPr>
              <a:lnSpc>
                <a:spcPct val="150000"/>
              </a:lnSpc>
              <a:buFont typeface="Wingdings" pitchFamily="2" charset="2"/>
              <a:buChar char="v"/>
            </a:pPr>
            <a:r>
              <a:rPr lang="fa-IR" sz="2600" dirty="0" smtClean="0"/>
              <a:t>هم چنین همه نوزادانی که صرف نظر از سن حاملگی و وزن تولد، مسیر درمانی پیچیده ای را در بخش مراقبت ویژه نوزادان، مانند اکسیژن درمانی و تعویض خون طی کرده، یا وضعیت ناپایدار بالینی داشته باشند و یا توسط پزشک معالج در معرض خطر تشخیص داده شوند، میبایست از نظر رتینوپاتی معاینه شوند.</a:t>
            </a:r>
          </a:p>
          <a:p>
            <a:pPr>
              <a:lnSpc>
                <a:spcPct val="150000"/>
              </a:lnSpc>
              <a:buFont typeface="Wingdings" pitchFamily="2" charset="2"/>
              <a:buChar char="v"/>
            </a:pPr>
            <a:r>
              <a:rPr lang="fa-IR" sz="2600" dirty="0" smtClean="0"/>
              <a:t>در نوزادان بستری، غربالگری بر بالین نوزاد انجام می پذیرد و انجام معاینه و غربالگری پس از ترخیص نوزاد از بیمارستان در مراکز معین و تنها در صورت به همراه داشتن معرفی نامه پزشک صورت میگیرد.</a:t>
            </a: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3792513" y="839449"/>
            <a:ext cx="7450110" cy="5007771"/>
          </a:xfrm>
        </p:spPr>
        <p:txBody>
          <a:bodyPr>
            <a:noAutofit/>
          </a:bodyPr>
          <a:lstStyle/>
          <a:p>
            <a:pPr>
              <a:lnSpc>
                <a:spcPct val="150000"/>
              </a:lnSpc>
              <a:buFont typeface="Wingdings" pitchFamily="2" charset="2"/>
              <a:buChar char="v"/>
            </a:pPr>
            <a:r>
              <a:rPr lang="fa-IR" sz="2800" dirty="0" smtClean="0"/>
              <a:t>این معاینه توسط یک چشم پزشک که در معاینه شبکیه تبحر دارد و در درمانگاه چشم یا در بخش مراقبت ویژه نوزادان انجام میگیرد. اگرچه ممکن است این مشکل خود به خود رفع شود، اما در موارد شدید پزشک با لیزر درمانی یا تزریق دارو در عروق داخل چشم، نوزاد را درمان میکند. در صورت عدم تشخیص و درمان به موقع این عارضه می تواند به اختلالات شدید بینائی و حتی نابینائی منجر شود. در این زمینه حتما قبل از ترخیص نوزاد از بیمارستان سوال شود تا فرصت معاینه از دست نرود.</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87861" y="4146706"/>
            <a:ext cx="8955353" cy="147225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30000"/>
              </a:lnSpc>
              <a:buFont typeface="Arial" panose="020B0604020202020204" pitchFamily="34" charset="0"/>
              <a:buNone/>
            </a:pPr>
            <a:r>
              <a:rPr lang="fa-IR" sz="4400" dirty="0" smtClean="0">
                <a:solidFill>
                  <a:schemeClr val="tx1">
                    <a:lumMod val="75000"/>
                    <a:lumOff val="25000"/>
                  </a:schemeClr>
                </a:solidFill>
                <a:latin typeface="IRANSans" panose="020B0506030804020204" pitchFamily="34" charset="-78"/>
                <a:cs typeface="B Titr" panose="00000700000000000000" pitchFamily="2" charset="-78"/>
              </a:rPr>
              <a:t>تاریخ مراجعه برای انجام معاینات بعدی توسط چشم پزشک تعیین و به والدین اعلام میگردد.</a:t>
            </a:r>
            <a:endParaRPr lang="fa-IR" sz="4400" dirty="0">
              <a:solidFill>
                <a:schemeClr val="tx1">
                  <a:lumMod val="75000"/>
                  <a:lumOff val="25000"/>
                </a:schemeClr>
              </a:solidFill>
              <a:latin typeface="IRANSans" panose="020B0506030804020204" pitchFamily="34" charset="-78"/>
              <a:cs typeface="B Titr" panose="00000700000000000000" pitchFamily="2" charset="-78"/>
            </a:endParaRPr>
          </a:p>
          <a:p>
            <a:pPr marL="0" indent="0" algn="ctr" rtl="1">
              <a:lnSpc>
                <a:spcPct val="130000"/>
              </a:lnSpc>
              <a:buFont typeface="Arial" panose="020B0604020202020204" pitchFamily="34" charset="0"/>
              <a:buNone/>
            </a:pPr>
            <a:endParaRPr lang="fa-IR" sz="5400" dirty="0">
              <a:solidFill>
                <a:schemeClr val="tx1">
                  <a:lumMod val="75000"/>
                  <a:lumOff val="25000"/>
                </a:schemeClr>
              </a:solidFill>
            </a:endParaRPr>
          </a:p>
        </p:txBody>
      </p:sp>
      <p:sp>
        <p:nvSpPr>
          <p:cNvPr id="5" name="Subtitle 2"/>
          <p:cNvSpPr txBox="1">
            <a:spLocks/>
          </p:cNvSpPr>
          <p:nvPr/>
        </p:nvSpPr>
        <p:spPr>
          <a:xfrm>
            <a:off x="7582652" y="2290069"/>
            <a:ext cx="4609348" cy="610820"/>
          </a:xfrm>
          <a:prstGeom prst="rect">
            <a:avLst/>
          </a:prstGeom>
        </p:spPr>
        <p:txBody>
          <a:bodyPr vert="horz" lIns="91440" tIns="45720" rIns="91440" bIns="45720" rtlCol="0">
            <a:noAutofit/>
          </a:bodyPr>
          <a:lstStyle>
            <a:lvl1pPr marL="228600" indent="-228600" algn="just" defTabSz="914400" rtl="1" eaLnBrk="1" latinLnBrk="0" hangingPunct="1">
              <a:lnSpc>
                <a:spcPct val="150000"/>
              </a:lnSpc>
              <a:spcBef>
                <a:spcPts val="1000"/>
              </a:spcBef>
              <a:buFont typeface="Arial" panose="020B0604020202020204" pitchFamily="34" charset="0"/>
              <a:buChar char="•"/>
              <a:defRPr sz="2800" kern="1200">
                <a:solidFill>
                  <a:schemeClr val="tx1"/>
                </a:solidFill>
                <a:latin typeface="IRANSans" panose="020B0506030804020204" pitchFamily="34" charset="-78"/>
                <a:ea typeface="+mn-ea"/>
                <a:cs typeface="IRANSans" panose="020B0506030804020204" pitchFamily="34" charset="-78"/>
              </a:defRPr>
            </a:lvl1pPr>
            <a:lvl2pPr marL="685800" indent="-228600" algn="just"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IRANSans" panose="020B0506030804020204" pitchFamily="34" charset="-78"/>
                <a:ea typeface="+mn-ea"/>
                <a:cs typeface="IRANSans" panose="020B0506030804020204" pitchFamily="34" charset="-78"/>
              </a:defRPr>
            </a:lvl2pPr>
            <a:lvl3pPr marL="1143000" indent="-228600" algn="just"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IRANSans" panose="020B0506030804020204" pitchFamily="34" charset="-78"/>
                <a:ea typeface="+mn-ea"/>
                <a:cs typeface="IRANSans" panose="020B0506030804020204" pitchFamily="34" charset="-78"/>
              </a:defRPr>
            </a:lvl3pPr>
            <a:lvl4pPr marL="1600200" indent="-228600" algn="just"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IRANSans" panose="020B0506030804020204" pitchFamily="34" charset="-78"/>
                <a:ea typeface="+mn-ea"/>
                <a:cs typeface="IRANSans" panose="020B0506030804020204" pitchFamily="34" charset="-78"/>
              </a:defRPr>
            </a:lvl4pPr>
            <a:lvl5pPr marL="2057400" indent="-228600" algn="just"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IRANSans" panose="020B0506030804020204" pitchFamily="34" charset="-78"/>
                <a:ea typeface="+mn-ea"/>
                <a:cs typeface="IRANSans" panose="020B0506030804020204" pitchFamily="34"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a-IR" sz="6600" b="1" dirty="0" smtClean="0">
                <a:solidFill>
                  <a:schemeClr val="tx1">
                    <a:lumMod val="75000"/>
                    <a:lumOff val="25000"/>
                  </a:schemeClr>
                </a:solidFill>
                <a:cs typeface="B Titr" pitchFamily="2" charset="-78"/>
              </a:rPr>
              <a:t>توجه:</a:t>
            </a:r>
            <a:endParaRPr lang="fa-IR" sz="6600" b="1" dirty="0">
              <a:solidFill>
                <a:schemeClr val="tx1">
                  <a:lumMod val="75000"/>
                  <a:lumOff val="25000"/>
                </a:schemeClr>
              </a:solidFill>
              <a:cs typeface="B Titr" pitchFamily="2" charset="-78"/>
            </a:endParaRPr>
          </a:p>
        </p:txBody>
      </p:sp>
    </p:spTree>
    <p:extLst>
      <p:ext uri="{BB962C8B-B14F-4D97-AF65-F5344CB8AC3E}">
        <p14:creationId xmlns="" xmlns:p14="http://schemas.microsoft.com/office/powerpoint/2010/main" val="27949120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علائم و نشانه های </a:t>
            </a:r>
            <a:r>
              <a:rPr lang="en-US" dirty="0" smtClean="0"/>
              <a:t>ROP</a:t>
            </a:r>
            <a:r>
              <a:rPr lang="fa-IR" dirty="0" smtClean="0"/>
              <a:t>:</a:t>
            </a:r>
            <a:endParaRPr lang="en-US" dirty="0"/>
          </a:p>
        </p:txBody>
      </p:sp>
      <p:sp>
        <p:nvSpPr>
          <p:cNvPr id="4" name="Content Placeholder 3"/>
          <p:cNvSpPr>
            <a:spLocks noGrp="1"/>
          </p:cNvSpPr>
          <p:nvPr>
            <p:ph idx="13"/>
          </p:nvPr>
        </p:nvSpPr>
        <p:spPr>
          <a:xfrm>
            <a:off x="3702570" y="2023672"/>
            <a:ext cx="6935378" cy="3913489"/>
          </a:xfrm>
        </p:spPr>
        <p:txBody>
          <a:bodyPr>
            <a:normAutofit lnSpcReduction="10000"/>
          </a:bodyPr>
          <a:lstStyle/>
          <a:p>
            <a:pPr marL="0" indent="0" algn="r">
              <a:buNone/>
            </a:pPr>
            <a:r>
              <a:rPr lang="fa-IR" sz="2800" dirty="0" smtClean="0"/>
              <a:t>از آنجا كه نوزاد نمي تواند علائم خود را بگويد والدين، متخصص كودكان و نوزادان و چشم پزشك بايد متوجه عوامل خطري كه احتمال ابتلا به اين بيماري را زياد مي كنند باشند. اين عوامل عبارتند از:</a:t>
            </a:r>
          </a:p>
          <a:p>
            <a:pPr marL="0" indent="0" algn="r">
              <a:buNone/>
            </a:pPr>
            <a:r>
              <a:rPr lang="fa-IR" sz="2800" dirty="0" smtClean="0"/>
              <a:t>- كم بودن وزن هنگام تولد (1.5 كيلوگرم يا كمتر) </a:t>
            </a:r>
          </a:p>
          <a:p>
            <a:pPr marL="0" indent="0" algn="r">
              <a:buNone/>
            </a:pPr>
            <a:r>
              <a:rPr lang="fa-IR" sz="2800" dirty="0" smtClean="0"/>
              <a:t>- نياز به اكسيژن در هفته اول پس از تولد </a:t>
            </a:r>
          </a:p>
          <a:p>
            <a:pPr marL="0" indent="0" algn="r">
              <a:buNone/>
            </a:pPr>
            <a:r>
              <a:rPr lang="fa-IR" sz="2800" dirty="0" smtClean="0"/>
              <a:t>- وجود مشكلي در سلامتي نوزاد بلافاصله پس از تولد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7660" y="843530"/>
            <a:ext cx="7834788" cy="721217"/>
          </a:xfrm>
        </p:spPr>
        <p:txBody>
          <a:bodyPr/>
          <a:lstStyle/>
          <a:p>
            <a:r>
              <a:rPr lang="fa-IR" dirty="0" smtClean="0"/>
              <a:t>تشخیص و نحوه معاینه چشم نوزادان:</a:t>
            </a:r>
            <a:endParaRPr lang="en-US" dirty="0" smtClean="0"/>
          </a:p>
        </p:txBody>
      </p:sp>
      <p:sp>
        <p:nvSpPr>
          <p:cNvPr id="4" name="Content Placeholder 3"/>
          <p:cNvSpPr>
            <a:spLocks noGrp="1"/>
          </p:cNvSpPr>
          <p:nvPr>
            <p:ph idx="13"/>
          </p:nvPr>
        </p:nvSpPr>
        <p:spPr>
          <a:xfrm>
            <a:off x="3162925" y="1688703"/>
            <a:ext cx="7969699" cy="4037539"/>
          </a:xfrm>
        </p:spPr>
        <p:txBody>
          <a:bodyPr>
            <a:noAutofit/>
          </a:bodyPr>
          <a:lstStyle/>
          <a:p>
            <a:r>
              <a:rPr lang="fa-IR" sz="3200" dirty="0" smtClean="0"/>
              <a:t>نوزادانی که ریسک </a:t>
            </a:r>
            <a:r>
              <a:rPr lang="en-US" sz="3200" dirty="0" smtClean="0"/>
              <a:t>ROP </a:t>
            </a:r>
            <a:r>
              <a:rPr lang="fa-IR" sz="3200" dirty="0" smtClean="0"/>
              <a:t>دارند باید در هفته ۴ تا ۶ پس از تولد معاینه چشم پزشکی شوند. چشم پزشک با استفاده از قطره‌های گشاد کننده، مردمک را باز کرده و سپس با افتالموسکوپ شبکیه را می‌بیند. معاینات دوره‌ای برای مشخص کردن اینکه پیشرفت بیماری متوقف شده یا خیر و اینکه به درمان نیاز وجود دارد یا خیر لازم است.</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111" y="843530"/>
            <a:ext cx="6838681" cy="721217"/>
          </a:xfrm>
        </p:spPr>
        <p:txBody>
          <a:bodyPr/>
          <a:lstStyle/>
          <a:p>
            <a:r>
              <a:rPr lang="fa-IR" dirty="0" smtClean="0"/>
              <a:t>درمان:</a:t>
            </a:r>
            <a:endParaRPr lang="en-US" dirty="0"/>
          </a:p>
        </p:txBody>
      </p:sp>
      <p:sp>
        <p:nvSpPr>
          <p:cNvPr id="4" name="Content Placeholder 3"/>
          <p:cNvSpPr>
            <a:spLocks noGrp="1"/>
          </p:cNvSpPr>
          <p:nvPr>
            <p:ph idx="13"/>
          </p:nvPr>
        </p:nvSpPr>
        <p:spPr>
          <a:xfrm>
            <a:off x="3522688" y="1678898"/>
            <a:ext cx="7525063" cy="4347148"/>
          </a:xfrm>
        </p:spPr>
        <p:txBody>
          <a:bodyPr>
            <a:normAutofit/>
          </a:bodyPr>
          <a:lstStyle/>
          <a:p>
            <a:pPr>
              <a:lnSpc>
                <a:spcPct val="150000"/>
              </a:lnSpc>
            </a:pPr>
            <a:r>
              <a:rPr lang="fa-IR" sz="2800" dirty="0" smtClean="0"/>
              <a:t>برخی از نوزدانی که بیماری آنها خفیف یا متوسط است، بدون نیاز به درمان بهبود می یابند. اما در صورتی که بیماری نوزاد شدید باشد، درمان لازم است. برای جلوگیری از افزایش غیرطبیعی عروق شبکیه بیشتر از لیزر درمانی استفاده میشود. گاهی نیز ممکن است نیاز به تزریق دارو در داخل چشم باشد . این درمانها معمولا در اتاق عمل انجام شده و ممکن است نیاز به بیهوشی داشته باشند.</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974362" y="4002374"/>
            <a:ext cx="10073390" cy="2023672"/>
          </a:xfrm>
          <a:prstGeom prst="rect">
            <a:avLst/>
          </a:prstGeom>
        </p:spPr>
        <p:txBody>
          <a:bodyPr>
            <a:normAutofit/>
          </a:bodyPr>
          <a:lstStyle/>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Content Placeholder 3"/>
          <p:cNvSpPr txBox="1">
            <a:spLocks/>
          </p:cNvSpPr>
          <p:nvPr/>
        </p:nvSpPr>
        <p:spPr>
          <a:xfrm>
            <a:off x="2383435" y="4249711"/>
            <a:ext cx="6655633" cy="1596453"/>
          </a:xfrm>
          <a:prstGeom prst="rect">
            <a:avLst/>
          </a:prstGeom>
        </p:spPr>
        <p:txBody>
          <a:bodyPr>
            <a:normAutofit lnSpcReduction="10000"/>
          </a:bodyPr>
          <a:lstStyle/>
          <a:p>
            <a:pPr marL="228600" marR="0" lvl="0" indent="-228600" algn="r" defTabSz="914400" rtl="1" eaLnBrk="1" fontAlgn="auto" latinLnBrk="0" hangingPunct="1">
              <a:lnSpc>
                <a:spcPct val="150000"/>
              </a:lnSpc>
              <a:spcBef>
                <a:spcPts val="1000"/>
              </a:spcBef>
              <a:spcAft>
                <a:spcPts val="0"/>
              </a:spcAft>
              <a:buClrTx/>
              <a:buSzTx/>
              <a:tabLst/>
              <a:defRPr/>
            </a:pPr>
            <a:r>
              <a:rPr kumimoji="0" lang="fa-IR" sz="6600" b="0" i="0" u="none" strike="noStrike" kern="1200" cap="none" spc="0" normalizeH="0" baseline="0" noProof="0" dirty="0" smtClean="0">
                <a:ln>
                  <a:noFill/>
                </a:ln>
                <a:solidFill>
                  <a:schemeClr val="tx1"/>
                </a:solidFill>
                <a:effectLst/>
                <a:uLnTx/>
                <a:uFillTx/>
                <a:cs typeface="B Titr" pitchFamily="2" charset="-78"/>
              </a:rPr>
              <a:t>با</a:t>
            </a:r>
            <a:r>
              <a:rPr kumimoji="0" lang="fa-IR" sz="6600" b="0" i="0" u="none" strike="noStrike" kern="1200" cap="none" spc="0" normalizeH="0" noProof="0" dirty="0" smtClean="0">
                <a:ln>
                  <a:noFill/>
                </a:ln>
                <a:solidFill>
                  <a:schemeClr val="tx1"/>
                </a:solidFill>
                <a:effectLst/>
                <a:uLnTx/>
                <a:uFillTx/>
                <a:cs typeface="B Titr" pitchFamily="2" charset="-78"/>
              </a:rPr>
              <a:t> تشکر از توجه شما</a:t>
            </a:r>
            <a:endParaRPr kumimoji="0" lang="en-US" sz="6600" b="0" i="0" u="none" strike="noStrike" kern="1200" cap="none" spc="0" normalizeH="0" baseline="0" noProof="0" dirty="0">
              <a:ln>
                <a:noFill/>
              </a:ln>
              <a:solidFill>
                <a:schemeClr val="tx1"/>
              </a:solidFill>
              <a:effectLst/>
              <a:uLnTx/>
              <a:uFillTx/>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966085" y="749507"/>
            <a:ext cx="6420787" cy="4661941"/>
          </a:xfrm>
        </p:spPr>
        <p:txBody>
          <a:bodyPr/>
          <a:lstStyle/>
          <a:p>
            <a:r>
              <a:rPr lang="fa-IR" sz="8000" dirty="0" smtClean="0">
                <a:solidFill>
                  <a:srgbClr val="002060"/>
                </a:solidFill>
              </a:rPr>
              <a:t>رتینوپاتی (مشکلات شبکیه) در نوزادان نارس (</a:t>
            </a:r>
            <a:r>
              <a:rPr lang="en-US" sz="8000" dirty="0" smtClean="0">
                <a:solidFill>
                  <a:srgbClr val="002060"/>
                </a:solidFill>
              </a:rPr>
              <a:t>ROP</a:t>
            </a:r>
            <a:r>
              <a:rPr lang="fa-IR" sz="8000" dirty="0" smtClean="0">
                <a:solidFill>
                  <a:srgbClr val="002060"/>
                </a:solidFill>
              </a:rPr>
              <a:t>)</a:t>
            </a:r>
            <a:endParaRPr lang="fa-IR" sz="8000" dirty="0">
              <a:solidFill>
                <a:srgbClr val="002060"/>
              </a:solidFill>
            </a:endParaRPr>
          </a:p>
        </p:txBody>
      </p:sp>
    </p:spTree>
    <p:extLst>
      <p:ext uri="{BB962C8B-B14F-4D97-AF65-F5344CB8AC3E}">
        <p14:creationId xmlns="" xmlns:p14="http://schemas.microsoft.com/office/powerpoint/2010/main" val="2455780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83689" y="948462"/>
            <a:ext cx="6838681" cy="721217"/>
          </a:xfrm>
        </p:spPr>
        <p:txBody>
          <a:bodyPr/>
          <a:lstStyle/>
          <a:p>
            <a:r>
              <a:rPr lang="fa-IR" dirty="0" smtClean="0"/>
              <a:t>تعریف رتینوپاتی</a:t>
            </a:r>
            <a:endParaRPr lang="fa-IR" dirty="0"/>
          </a:p>
        </p:txBody>
      </p:sp>
      <p:sp>
        <p:nvSpPr>
          <p:cNvPr id="9" name="Content Placeholder 8"/>
          <p:cNvSpPr>
            <a:spLocks noGrp="1"/>
          </p:cNvSpPr>
          <p:nvPr>
            <p:ph idx="13"/>
          </p:nvPr>
        </p:nvSpPr>
        <p:spPr>
          <a:xfrm>
            <a:off x="3207895" y="1753849"/>
            <a:ext cx="8169637" cy="3493764"/>
          </a:xfrm>
        </p:spPr>
        <p:txBody>
          <a:bodyPr>
            <a:noAutofit/>
          </a:bodyPr>
          <a:lstStyle/>
          <a:p>
            <a:pPr>
              <a:lnSpc>
                <a:spcPct val="150000"/>
              </a:lnSpc>
            </a:pPr>
            <a:r>
              <a:rPr lang="fa-IR" dirty="0" smtClean="0"/>
              <a:t>رتینوپاتی نارسی یا </a:t>
            </a:r>
            <a:r>
              <a:rPr lang="en-US" dirty="0" smtClean="0"/>
              <a:t>ROP</a:t>
            </a:r>
            <a:r>
              <a:rPr lang="fa-IR" dirty="0" smtClean="0"/>
              <a:t> بیماری عروق شبکیه در نوزادان نارس می باشد و به دلیل رشد غیرطبیعی رگ های خونی در شبکبه نوزادان نارس، می تواند به طیف وسیعی از اختلالات بینایی از نقائص قابل اصلاح در حدت بینائی، تا جداشدن شبکیه و کوری منجر گردد. این بیماری در اغلب موارد قابل پیشگیری و در صورت انجام معاینات غربالگری و تشخیص به موقع قابل درمان است. در صورت عدم تشخیص به موقع ، بیماری پیش رونده بوده و به سرعت منجر به نابینایی می گردد. اقدامات درمانی در مراحل اولیه بیماری اثر بخش تر است ولی در مراحل انتهایی بیماری درمان بسیار مشکل و در بعضی موارد غیرممکن می باشد.</a:t>
            </a:r>
            <a:endParaRPr lang="fa-IR" dirty="0"/>
          </a:p>
        </p:txBody>
      </p:sp>
    </p:spTree>
    <p:extLst>
      <p:ext uri="{BB962C8B-B14F-4D97-AF65-F5344CB8AC3E}">
        <p14:creationId xmlns="" xmlns:p14="http://schemas.microsoft.com/office/powerpoint/2010/main" val="30145031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3657599" y="704539"/>
            <a:ext cx="7495081" cy="4692977"/>
          </a:xfrm>
        </p:spPr>
        <p:txBody>
          <a:bodyPr>
            <a:noAutofit/>
          </a:bodyPr>
          <a:lstStyle/>
          <a:p>
            <a:pPr>
              <a:lnSpc>
                <a:spcPct val="200000"/>
              </a:lnSpc>
              <a:buFont typeface="Wingdings" pitchFamily="2" charset="2"/>
              <a:buChar char="v"/>
            </a:pPr>
            <a:r>
              <a:rPr lang="fa-IR" sz="2600" dirty="0" smtClean="0"/>
              <a:t>در </a:t>
            </a:r>
            <a:r>
              <a:rPr lang="en-US" sz="2600" dirty="0" smtClean="0"/>
              <a:t>ROP، </a:t>
            </a:r>
            <a:r>
              <a:rPr lang="fa-IR" sz="2600" dirty="0" smtClean="0"/>
              <a:t>رگ های خونی در لایه حساس به نور اعصاب در شبکیه در پشت چشم متورم می شوند و بیش از حد رشد می کنند. هنگامی که شرایط پیشرفته است، عروق غیرطبیعی شبکیه به داخل ماده ژله مانند </a:t>
            </a:r>
            <a:r>
              <a:rPr lang="fa-IR" sz="2600" dirty="0" smtClean="0"/>
              <a:t>(زجاجیه) </a:t>
            </a:r>
            <a:r>
              <a:rPr lang="fa-IR" sz="2600" dirty="0" smtClean="0"/>
              <a:t>که مرکز چشم را پر می کند، گسترش می یابد. خونریزی از این عروق ممکن است شبکیه را زخمی کند و بر چسبیدن آن به پشت چشم فشار وارد کند و باعث جدا شدن جزئی یا کامل شبکیه و کوری بالقوه شود.</a:t>
            </a: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3"/>
          <p:cNvSpPr>
            <a:spLocks noGrp="1"/>
          </p:cNvSpPr>
          <p:nvPr>
            <p:ph idx="13"/>
          </p:nvPr>
        </p:nvSpPr>
        <p:spPr/>
        <p:txBody>
          <a:bodyPr/>
          <a:lstStyle/>
          <a:p>
            <a:endParaRPr lang="en-US"/>
          </a:p>
        </p:txBody>
      </p:sp>
      <p:pic>
        <p:nvPicPr>
          <p:cNvPr id="5" name="Picture 2" descr="C:\Users\bhe53\Desktop\چشم.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04341" y="625839"/>
            <a:ext cx="10103369" cy="5562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saghafi\Desktop\رتینوپاتی-چشم.jpg"/>
          <p:cNvPicPr>
            <a:picLocks noChangeAspect="1" noChangeArrowheads="1"/>
          </p:cNvPicPr>
          <p:nvPr/>
        </p:nvPicPr>
        <p:blipFill>
          <a:blip r:embed="rId2"/>
          <a:srcRect/>
          <a:stretch>
            <a:fillRect/>
          </a:stretch>
        </p:blipFill>
        <p:spPr bwMode="auto">
          <a:xfrm>
            <a:off x="1169233" y="900113"/>
            <a:ext cx="10028419" cy="50577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3"/>
          </p:nvPr>
        </p:nvSpPr>
        <p:spPr/>
        <p:txBody>
          <a:bodyPr>
            <a:normAutofit/>
          </a:bodyPr>
          <a:lstStyle/>
          <a:p>
            <a:pPr marL="0" indent="0" algn="ctr">
              <a:buNone/>
            </a:pPr>
            <a:r>
              <a:rPr lang="fa-IR" sz="3600" b="1" dirty="0" smtClean="0">
                <a:cs typeface="B Titr" pitchFamily="2" charset="-78"/>
              </a:rPr>
              <a:t>کمتر </a:t>
            </a:r>
            <a:r>
              <a:rPr lang="fa-IR" sz="3600" b="1" dirty="0" smtClean="0">
                <a:cs typeface="B Titr" pitchFamily="2" charset="-78"/>
              </a:rPr>
              <a:t>از</a:t>
            </a:r>
            <a:r>
              <a:rPr lang="en-US" sz="3600" b="1" dirty="0" smtClean="0">
                <a:cs typeface="B Titr" pitchFamily="2" charset="-78"/>
              </a:rPr>
              <a:t> </a:t>
            </a:r>
            <a:r>
              <a:rPr lang="fa-IR" sz="3600" b="1" dirty="0" smtClean="0">
                <a:cs typeface="B Titr" pitchFamily="2" charset="-78"/>
              </a:rPr>
              <a:t> 34 هفته (33 هفته و 6 روز یا کمتر) و یا وزن 2000 گرم یا کمتر متولد میشوند</a:t>
            </a:r>
            <a:endParaRPr lang="fa-IR" sz="3600" b="1" dirty="0">
              <a:cs typeface="B Titr" pitchFamily="2" charset="-78"/>
            </a:endParaRPr>
          </a:p>
        </p:txBody>
      </p:sp>
      <p:sp>
        <p:nvSpPr>
          <p:cNvPr id="12" name="Content Placeholder 11"/>
          <p:cNvSpPr>
            <a:spLocks noGrp="1"/>
          </p:cNvSpPr>
          <p:nvPr>
            <p:ph idx="14"/>
          </p:nvPr>
        </p:nvSpPr>
        <p:spPr/>
        <p:txBody>
          <a:bodyPr>
            <a:noAutofit/>
          </a:bodyPr>
          <a:lstStyle/>
          <a:p>
            <a:pPr marL="0" indent="0" algn="ctr">
              <a:buNone/>
            </a:pPr>
            <a:r>
              <a:rPr lang="fa-IR" sz="4000" b="1" dirty="0" smtClean="0"/>
              <a:t>می بایست از نظر رتینوپاتی نارسی معاینه و غربالگری شوند.</a:t>
            </a:r>
            <a:endParaRPr lang="fa-IR" sz="4000" b="1" dirty="0"/>
          </a:p>
        </p:txBody>
      </p:sp>
      <p:sp>
        <p:nvSpPr>
          <p:cNvPr id="7" name="Content Placeholder 10"/>
          <p:cNvSpPr>
            <a:spLocks noGrp="1"/>
          </p:cNvSpPr>
          <p:nvPr>
            <p:ph idx="13"/>
          </p:nvPr>
        </p:nvSpPr>
        <p:spPr>
          <a:xfrm>
            <a:off x="8496690" y="872532"/>
            <a:ext cx="2607968" cy="4950806"/>
          </a:xfrm>
        </p:spPr>
        <p:txBody>
          <a:bodyPr>
            <a:normAutofit/>
          </a:bodyPr>
          <a:lstStyle/>
          <a:p>
            <a:pPr marL="0" indent="0" algn="ctr">
              <a:buNone/>
            </a:pPr>
            <a:r>
              <a:rPr lang="fa-IR" sz="4800" b="1" dirty="0" smtClean="0"/>
              <a:t>همه نوزادانی که با سن حاملگی </a:t>
            </a:r>
            <a:r>
              <a:rPr lang="en-US" sz="4800" b="1" dirty="0" smtClean="0"/>
              <a:t>:</a:t>
            </a:r>
            <a:endParaRPr lang="fa-IR" sz="4800" b="1" dirty="0"/>
          </a:p>
        </p:txBody>
      </p:sp>
    </p:spTree>
    <p:extLst>
      <p:ext uri="{BB962C8B-B14F-4D97-AF65-F5344CB8AC3E}">
        <p14:creationId xmlns="" xmlns:p14="http://schemas.microsoft.com/office/powerpoint/2010/main" val="13420164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سن اولین نوبت معاینه چشم:</a:t>
            </a:r>
            <a:endParaRPr lang="en-US" dirty="0"/>
          </a:p>
        </p:txBody>
      </p:sp>
      <p:sp>
        <p:nvSpPr>
          <p:cNvPr id="4" name="Content Placeholder 3"/>
          <p:cNvSpPr>
            <a:spLocks noGrp="1"/>
          </p:cNvSpPr>
          <p:nvPr>
            <p:ph idx="13"/>
          </p:nvPr>
        </p:nvSpPr>
        <p:spPr>
          <a:xfrm>
            <a:off x="3492707" y="2203554"/>
            <a:ext cx="7764905" cy="3777522"/>
          </a:xfrm>
        </p:spPr>
        <p:txBody>
          <a:bodyPr>
            <a:normAutofit/>
          </a:bodyPr>
          <a:lstStyle/>
          <a:p>
            <a:pPr>
              <a:buFont typeface="Wingdings" pitchFamily="2" charset="2"/>
              <a:buChar char="v"/>
            </a:pPr>
            <a:r>
              <a:rPr lang="fa-IR" dirty="0" smtClean="0"/>
              <a:t>زمان بروزرتینوپاتی نارسی با سن نوزاد ارتباط دارد. مشاهده شده است زمان بروز رتینوپاتی نارسی شدید با سن اصلاح شده نوزاد (مجموع سن حاملگی و هفته های پس از تولد) ارتباط بیشتری دارد. یعنی نوزادانی که با سن حاملگی کمتری متولد میشوند، زمان بیشتری طول میکشد تا ابتلا به رتینوپاتی نارسی شدید را نشان دهند. بر همین اساس نوزادان متولد شده با سن حاملگی 27 هفته یا بیشتر، می بایست 4 هفته پس از تولد معاینه و غربالگری شوند. زمان اولین معاینه در نوزادان متولد شده با سن حاملگی کمتر از 27 هفته نیز در جدول صفحه بعد آمده است:</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4401" y="749508"/>
            <a:ext cx="10343212" cy="53964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 2">
      <a:dk1>
        <a:srgbClr val="000000"/>
      </a:dk1>
      <a:lt1>
        <a:sysClr val="window" lastClr="FFFFFF"/>
      </a:lt1>
      <a:dk2>
        <a:srgbClr val="1F497D"/>
      </a:dk2>
      <a:lt2>
        <a:srgbClr val="EEECE1"/>
      </a:lt2>
      <a:accent1>
        <a:srgbClr val="E62601"/>
      </a:accent1>
      <a:accent2>
        <a:srgbClr val="FBA200"/>
      </a:accent2>
      <a:accent3>
        <a:srgbClr val="07A398"/>
      </a:accent3>
      <a:accent4>
        <a:srgbClr val="0680C3"/>
      </a:accent4>
      <a:accent5>
        <a:srgbClr val="2C2F45"/>
      </a:accent5>
      <a:accent6>
        <a:srgbClr val="2C2F45"/>
      </a:accent6>
      <a:hlink>
        <a:srgbClr val="0000FF"/>
      </a:hlink>
      <a:folHlink>
        <a:srgbClr val="8000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823</Words>
  <Application>Microsoft Office PowerPoint</Application>
  <PresentationFormat>Custom</PresentationFormat>
  <Paragraphs>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Cover and End Slide Master</vt:lpstr>
      <vt:lpstr>Slide 1</vt:lpstr>
      <vt:lpstr>Slide 2</vt:lpstr>
      <vt:lpstr>تعریف رتینوپاتی</vt:lpstr>
      <vt:lpstr>Slide 4</vt:lpstr>
      <vt:lpstr>Slide 5</vt:lpstr>
      <vt:lpstr>Slide 6</vt:lpstr>
      <vt:lpstr>Slide 7</vt:lpstr>
      <vt:lpstr>سن اولین نوبت معاینه چشم:</vt:lpstr>
      <vt:lpstr>Slide 9</vt:lpstr>
      <vt:lpstr>Slide 10</vt:lpstr>
      <vt:lpstr>Slide 11</vt:lpstr>
      <vt:lpstr>Slide 12</vt:lpstr>
      <vt:lpstr>علائم و نشانه های ROP:</vt:lpstr>
      <vt:lpstr>تشخیص و نحوه معاینه چشم نوزادان:</vt:lpstr>
      <vt:lpstr>درمان:</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rashasite.ir</dc:creator>
  <dc:description>rashasite.ir</dc:description>
  <cp:lastModifiedBy>b.saghafi</cp:lastModifiedBy>
  <cp:revision>30</cp:revision>
  <dcterms:created xsi:type="dcterms:W3CDTF">2022-01-03T13:06:57Z</dcterms:created>
  <dcterms:modified xsi:type="dcterms:W3CDTF">2023-09-19T06:45:03Z</dcterms:modified>
</cp:coreProperties>
</file>